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4"/>
  </p:notesMasterIdLst>
  <p:sldIdLst>
    <p:sldId id="300" r:id="rId3"/>
    <p:sldId id="1922" r:id="rId4"/>
    <p:sldId id="1923" r:id="rId5"/>
    <p:sldId id="1924"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9" r:id="rId23"/>
    <p:sldId id="330" r:id="rId24"/>
    <p:sldId id="331" r:id="rId25"/>
    <p:sldId id="332" r:id="rId26"/>
    <p:sldId id="340" r:id="rId27"/>
    <p:sldId id="341" r:id="rId28"/>
    <p:sldId id="333" r:id="rId29"/>
    <p:sldId id="334" r:id="rId30"/>
    <p:sldId id="337" r:id="rId31"/>
    <p:sldId id="318"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40" autoAdjust="0"/>
  </p:normalViewPr>
  <p:slideViewPr>
    <p:cSldViewPr snapToGrid="0">
      <p:cViewPr varScale="1">
        <p:scale>
          <a:sx n="80" d="100"/>
          <a:sy n="80" d="100"/>
        </p:scale>
        <p:origin x="16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在黑板上画图说明的非正式的讲演</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该解决方案从使用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数据库迁移服务将 </a:t>
            </a:r>
            <a:r>
              <a:rPr lang="en-US" altLang="zh-CN" sz="1200" b="0" kern="1200" dirty="0">
                <a:solidFill>
                  <a:schemeClr val="tx1"/>
                </a:solidFill>
                <a:effectLst/>
                <a:latin typeface="+mn-lt"/>
                <a:ea typeface="+mn-ea"/>
                <a:cs typeface="+mn-cs"/>
              </a:rPr>
              <a:t>Contoso </a:t>
            </a:r>
            <a:r>
              <a:rPr lang="zh-CN" altLang="en-US" sz="1200" b="0" kern="1200" dirty="0">
                <a:solidFill>
                  <a:schemeClr val="tx1"/>
                </a:solidFill>
                <a:effectLst/>
                <a:latin typeface="+mn-lt"/>
                <a:ea typeface="+mn-ea"/>
                <a:cs typeface="+mn-cs"/>
              </a:rPr>
              <a:t>的 </a:t>
            </a:r>
            <a:r>
              <a:rPr lang="en-US" altLang="zh-CN" sz="1200" b="0" kern="1200" dirty="0">
                <a:solidFill>
                  <a:schemeClr val="tx1"/>
                </a:solidFill>
                <a:effectLst/>
                <a:latin typeface="+mn-lt"/>
                <a:ea typeface="+mn-ea"/>
                <a:cs typeface="+mn-cs"/>
              </a:rPr>
              <a:t>SQL Server 2008 R2 </a:t>
            </a:r>
            <a:r>
              <a:rPr lang="zh-CN" altLang="en-US" sz="1200" b="0" kern="1200" dirty="0">
                <a:solidFill>
                  <a:schemeClr val="tx1"/>
                </a:solidFill>
                <a:effectLst/>
                <a:latin typeface="+mn-lt"/>
                <a:ea typeface="+mn-ea"/>
                <a:cs typeface="+mn-cs"/>
              </a:rPr>
              <a:t>数据库迁移到 </a:t>
            </a:r>
            <a:r>
              <a:rPr lang="en-US" altLang="zh-CN" sz="1200" b="0" kern="1200" dirty="0">
                <a:solidFill>
                  <a:schemeClr val="tx1"/>
                </a:solidFill>
                <a:effectLst/>
                <a:latin typeface="+mn-lt"/>
                <a:ea typeface="+mn-ea"/>
                <a:cs typeface="+mn-cs"/>
              </a:rPr>
              <a:t>Azure SQL </a:t>
            </a:r>
            <a:r>
              <a:rPr lang="zh-CN" altLang="en-US" sz="1200" b="0" kern="1200" dirty="0">
                <a:solidFill>
                  <a:schemeClr val="tx1"/>
                </a:solidFill>
                <a:effectLst/>
                <a:latin typeface="+mn-lt"/>
                <a:ea typeface="+mn-ea"/>
                <a:cs typeface="+mn-cs"/>
              </a:rPr>
              <a:t>数据库开始。使用数据迁移助手执行评估后，</a:t>
            </a:r>
            <a:r>
              <a:rPr lang="en-US" altLang="zh-CN" sz="1200" b="0" kern="1200" dirty="0">
                <a:solidFill>
                  <a:schemeClr val="tx1"/>
                </a:solidFill>
                <a:effectLst/>
                <a:latin typeface="+mn-lt"/>
                <a:ea typeface="+mn-ea"/>
                <a:cs typeface="+mn-cs"/>
              </a:rPr>
              <a:t>Contoso </a:t>
            </a:r>
            <a:r>
              <a:rPr lang="zh-CN" altLang="en-US" sz="1200" b="0" kern="1200" dirty="0">
                <a:solidFill>
                  <a:schemeClr val="tx1"/>
                </a:solidFill>
                <a:effectLst/>
                <a:latin typeface="+mn-lt"/>
                <a:ea typeface="+mn-ea"/>
                <a:cs typeface="+mn-cs"/>
              </a:rPr>
              <a:t>能够确定没有兼容性问题或不受支持的功能，以防止它们迁移到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中完全托管的 </a:t>
            </a:r>
            <a:r>
              <a:rPr lang="en-US" altLang="zh-CN" sz="1200" b="0" kern="1200" dirty="0">
                <a:solidFill>
                  <a:schemeClr val="tx1"/>
                </a:solidFill>
                <a:effectLst/>
                <a:latin typeface="+mn-lt"/>
                <a:ea typeface="+mn-ea"/>
                <a:cs typeface="+mn-cs"/>
              </a:rPr>
              <a:t>SQL </a:t>
            </a:r>
            <a:r>
              <a:rPr lang="zh-CN" altLang="en-US" sz="1200" b="0" kern="1200" dirty="0">
                <a:solidFill>
                  <a:schemeClr val="tx1"/>
                </a:solidFill>
                <a:effectLst/>
                <a:latin typeface="+mn-lt"/>
                <a:ea typeface="+mn-ea"/>
                <a:cs typeface="+mn-cs"/>
              </a:rPr>
              <a:t>数据库服务。接下来，</a:t>
            </a:r>
            <a:r>
              <a:rPr lang="en-US" altLang="zh-CN" sz="1200" b="0" kern="1200" dirty="0">
                <a:solidFill>
                  <a:schemeClr val="tx1"/>
                </a:solidFill>
                <a:effectLst/>
                <a:latin typeface="+mn-lt"/>
                <a:ea typeface="+mn-ea"/>
                <a:cs typeface="+mn-cs"/>
              </a:rPr>
              <a:t>Web </a:t>
            </a:r>
            <a:r>
              <a:rPr lang="zh-CN" altLang="en-US" sz="1200" b="0" kern="1200" dirty="0">
                <a:solidFill>
                  <a:schemeClr val="tx1"/>
                </a:solidFill>
                <a:effectLst/>
                <a:latin typeface="+mn-lt"/>
                <a:ea typeface="+mn-ea"/>
                <a:cs typeface="+mn-cs"/>
              </a:rPr>
              <a:t>和 </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应用将迁移到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应用服务中。此外，为使用 </a:t>
            </a:r>
            <a:r>
              <a:rPr lang="en-US" altLang="zh-CN" sz="1200" b="0" kern="1200" dirty="0">
                <a:solidFill>
                  <a:schemeClr val="tx1"/>
                </a:solidFill>
                <a:effectLst/>
                <a:latin typeface="+mn-lt"/>
                <a:ea typeface="+mn-ea"/>
                <a:cs typeface="+mn-cs"/>
              </a:rPr>
              <a:t>Xamarin </a:t>
            </a:r>
            <a:r>
              <a:rPr lang="zh-CN" altLang="en-US" sz="1200" b="0" kern="1200" dirty="0">
                <a:solidFill>
                  <a:schemeClr val="tx1"/>
                </a:solidFill>
                <a:effectLst/>
                <a:latin typeface="+mn-lt"/>
                <a:ea typeface="+mn-ea"/>
                <a:cs typeface="+mn-cs"/>
              </a:rPr>
              <a:t>为 </a:t>
            </a:r>
            <a:r>
              <a:rPr lang="en-US" altLang="zh-CN" sz="1200" b="0" kern="1200" dirty="0">
                <a:solidFill>
                  <a:schemeClr val="tx1"/>
                </a:solidFill>
                <a:effectLst/>
                <a:latin typeface="+mn-lt"/>
                <a:ea typeface="+mn-ea"/>
                <a:cs typeface="+mn-cs"/>
              </a:rPr>
              <a:t>Android </a:t>
            </a:r>
            <a:r>
              <a:rPr lang="zh-CN" altLang="en-US" sz="1200" b="0" kern="1200" dirty="0">
                <a:solidFill>
                  <a:schemeClr val="tx1"/>
                </a:solidFill>
                <a:effectLst/>
                <a:latin typeface="+mn-lt"/>
                <a:ea typeface="+mn-ea"/>
                <a:cs typeface="+mn-cs"/>
              </a:rPr>
              <a:t>和 </a:t>
            </a:r>
            <a:r>
              <a:rPr lang="en-US" altLang="zh-CN" sz="1200" b="0" kern="1200" dirty="0">
                <a:solidFill>
                  <a:schemeClr val="tx1"/>
                </a:solidFill>
                <a:effectLst/>
                <a:latin typeface="+mn-lt"/>
                <a:ea typeface="+mn-ea"/>
                <a:cs typeface="+mn-cs"/>
              </a:rPr>
              <a:t>iOS </a:t>
            </a:r>
            <a:r>
              <a:rPr lang="zh-CN" altLang="en-US" sz="1200" b="0" kern="1200" dirty="0">
                <a:solidFill>
                  <a:schemeClr val="tx1"/>
                </a:solidFill>
                <a:effectLst/>
                <a:latin typeface="+mn-lt"/>
                <a:ea typeface="+mn-ea"/>
                <a:cs typeface="+mn-cs"/>
              </a:rPr>
              <a:t>构建的移动应用程序用于提供对策略连接的访问。托管在 </a:t>
            </a:r>
            <a:r>
              <a:rPr lang="en-US" altLang="zh-CN" sz="1200" b="0" kern="1200" dirty="0">
                <a:solidFill>
                  <a:schemeClr val="tx1"/>
                </a:solidFill>
                <a:effectLst/>
                <a:latin typeface="+mn-lt"/>
                <a:ea typeface="+mn-ea"/>
                <a:cs typeface="+mn-cs"/>
              </a:rPr>
              <a:t>Web App </a:t>
            </a:r>
            <a:r>
              <a:rPr lang="zh-CN" altLang="en-US" sz="1200" b="0" kern="1200" dirty="0">
                <a:solidFill>
                  <a:schemeClr val="tx1"/>
                </a:solidFill>
                <a:effectLst/>
                <a:latin typeface="+mn-lt"/>
                <a:ea typeface="+mn-ea"/>
                <a:cs typeface="+mn-cs"/>
              </a:rPr>
              <a:t>中的网站为基于浏览器的客户端提供用户界面，而基于 </a:t>
            </a:r>
            <a:r>
              <a:rPr lang="en-US" altLang="zh-CN" sz="1200" b="0" kern="1200" dirty="0">
                <a:solidFill>
                  <a:schemeClr val="tx1"/>
                </a:solidFill>
                <a:effectLst/>
                <a:latin typeface="+mn-lt"/>
                <a:ea typeface="+mn-ea"/>
                <a:cs typeface="+mn-cs"/>
              </a:rPr>
              <a:t>Xamarin </a:t>
            </a:r>
            <a:r>
              <a:rPr lang="zh-CN" altLang="en-US" sz="1200" b="0" kern="1200" dirty="0">
                <a:solidFill>
                  <a:schemeClr val="tx1"/>
                </a:solidFill>
                <a:effectLst/>
                <a:latin typeface="+mn-lt"/>
                <a:ea typeface="+mn-ea"/>
                <a:cs typeface="+mn-cs"/>
              </a:rPr>
              <a:t>窗体的应用向移动设备提供 </a:t>
            </a:r>
            <a:r>
              <a:rPr lang="en-US" altLang="zh-CN" sz="1200" b="0" kern="1200" dirty="0">
                <a:solidFill>
                  <a:schemeClr val="tx1"/>
                </a:solidFill>
                <a:effectLst/>
                <a:latin typeface="+mn-lt"/>
                <a:ea typeface="+mn-ea"/>
                <a:cs typeface="+mn-cs"/>
              </a:rPr>
              <a:t>UI</a:t>
            </a:r>
            <a:r>
              <a:rPr lang="zh-CN" altLang="en-US" sz="1200" b="0" kern="1200" dirty="0">
                <a:solidFill>
                  <a:schemeClr val="tx1"/>
                </a:solidFill>
                <a:effectLst/>
                <a:latin typeface="+mn-lt"/>
                <a:ea typeface="+mn-ea"/>
                <a:cs typeface="+mn-cs"/>
              </a:rPr>
              <a:t>。移动应用和网站都依赖于托管在函数应用中的 </a:t>
            </a:r>
            <a:r>
              <a:rPr lang="en-US" altLang="zh-CN" sz="1200" b="0" kern="1200" dirty="0">
                <a:solidFill>
                  <a:schemeClr val="tx1"/>
                </a:solidFill>
                <a:effectLst/>
                <a:latin typeface="+mn-lt"/>
                <a:ea typeface="+mn-ea"/>
                <a:cs typeface="+mn-cs"/>
              </a:rPr>
              <a:t>Web </a:t>
            </a:r>
            <a:r>
              <a:rPr lang="zh-CN" altLang="en-US" sz="1200" b="0" kern="1200" dirty="0">
                <a:solidFill>
                  <a:schemeClr val="tx1"/>
                </a:solidFill>
                <a:effectLst/>
                <a:latin typeface="+mn-lt"/>
                <a:ea typeface="+mn-ea"/>
                <a:cs typeface="+mn-cs"/>
              </a:rPr>
              <a:t>服务，该应用程序位于 </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管理之后。</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应用还部署到旧版 </a:t>
            </a:r>
            <a:r>
              <a:rPr lang="en-US" altLang="zh-CN" sz="1200" b="0" kern="1200" dirty="0">
                <a:solidFill>
                  <a:schemeClr val="tx1"/>
                </a:solidFill>
                <a:effectLst/>
                <a:latin typeface="+mn-lt"/>
                <a:ea typeface="+mn-ea"/>
                <a:cs typeface="+mn-cs"/>
              </a:rPr>
              <a:t>Windows </a:t>
            </a:r>
            <a:r>
              <a:rPr lang="zh-CN" altLang="en-US" sz="1200" b="0" kern="1200" dirty="0">
                <a:solidFill>
                  <a:schemeClr val="tx1"/>
                </a:solidFill>
                <a:effectLst/>
                <a:latin typeface="+mn-lt"/>
                <a:ea typeface="+mn-ea"/>
                <a:cs typeface="+mn-cs"/>
              </a:rPr>
              <a:t>窗体桌面应用程序的托管 </a:t>
            </a:r>
            <a:r>
              <a:rPr lang="en-US" altLang="zh-CN" sz="1200" b="0" kern="1200" dirty="0">
                <a:solidFill>
                  <a:schemeClr val="tx1"/>
                </a:solidFill>
                <a:effectLst/>
                <a:latin typeface="+mn-lt"/>
                <a:ea typeface="+mn-ea"/>
                <a:cs typeface="+mn-cs"/>
              </a:rPr>
              <a:t>API</a:t>
            </a:r>
            <a:r>
              <a:rPr lang="zh-CN" altLang="en-US" sz="1200" b="0" kern="1200" dirty="0">
                <a:solidFill>
                  <a:schemeClr val="tx1"/>
                </a:solidFill>
                <a:effectLst/>
                <a:latin typeface="+mn-lt"/>
                <a:ea typeface="+mn-ea"/>
                <a:cs typeface="+mn-cs"/>
              </a:rPr>
              <a:t>。轻量级、无服务器 </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由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函数和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函数代理提供，以提供对存储在 </a:t>
            </a:r>
            <a:r>
              <a:rPr lang="en-US" altLang="zh-CN" sz="1200" b="0" kern="1200" dirty="0">
                <a:solidFill>
                  <a:schemeClr val="tx1"/>
                </a:solidFill>
                <a:effectLst/>
                <a:latin typeface="+mn-lt"/>
                <a:ea typeface="+mn-ea"/>
                <a:cs typeface="+mn-cs"/>
              </a:rPr>
              <a:t>Blob </a:t>
            </a:r>
            <a:r>
              <a:rPr lang="zh-CN" altLang="en-US" sz="1200" b="0" kern="1200" dirty="0">
                <a:solidFill>
                  <a:schemeClr val="tx1"/>
                </a:solidFill>
                <a:effectLst/>
                <a:latin typeface="+mn-lt"/>
                <a:ea typeface="+mn-ea"/>
                <a:cs typeface="+mn-cs"/>
              </a:rPr>
              <a:t>存储中的数据库和策略文档的访问。</a:t>
            </a:r>
            <a:r>
              <a:rPr lang="en-US" altLang="zh-CN" sz="1200" b="0" kern="1200" dirty="0">
                <a:solidFill>
                  <a:schemeClr val="tx1"/>
                </a:solidFill>
                <a:effectLst/>
                <a:latin typeface="+mn-lt"/>
                <a:ea typeface="+mn-ea"/>
                <a:cs typeface="+mn-cs"/>
              </a:rPr>
              <a:t>Azure API </a:t>
            </a:r>
            <a:r>
              <a:rPr lang="zh-CN" altLang="en-US" sz="1200" b="0" kern="1200" dirty="0">
                <a:solidFill>
                  <a:schemeClr val="tx1"/>
                </a:solidFill>
                <a:effectLst/>
                <a:latin typeface="+mn-lt"/>
                <a:ea typeface="+mn-ea"/>
                <a:cs typeface="+mn-cs"/>
              </a:rPr>
              <a:t>管理用于为开发团队和附属合作伙伴创建 </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存储。敏感配置数据（如连接字符串）存储在密钥保管库中，并按需从 </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或 </a:t>
            </a:r>
            <a:r>
              <a:rPr lang="en-US" altLang="zh-CN" sz="1200" b="0" kern="1200" dirty="0">
                <a:solidFill>
                  <a:schemeClr val="tx1"/>
                </a:solidFill>
                <a:effectLst/>
                <a:latin typeface="+mn-lt"/>
                <a:ea typeface="+mn-ea"/>
                <a:cs typeface="+mn-cs"/>
              </a:rPr>
              <a:t>Web </a:t>
            </a:r>
            <a:r>
              <a:rPr lang="zh-CN" altLang="en-US" sz="1200" b="0" kern="1200" dirty="0">
                <a:solidFill>
                  <a:schemeClr val="tx1"/>
                </a:solidFill>
                <a:effectLst/>
                <a:latin typeface="+mn-lt"/>
                <a:ea typeface="+mn-ea"/>
                <a:cs typeface="+mn-cs"/>
              </a:rPr>
              <a:t>应用进行访问，以便这些设置永远不会位于其文件系统中。</a:t>
            </a:r>
            <a:r>
              <a:rPr lang="en-US" altLang="zh-CN" sz="1200" b="0" kern="1200" dirty="0">
                <a:solidFill>
                  <a:schemeClr val="tx1"/>
                </a:solidFill>
                <a:effectLst/>
                <a:latin typeface="+mn-lt"/>
                <a:ea typeface="+mn-ea"/>
                <a:cs typeface="+mn-cs"/>
              </a:rPr>
              <a:t>API </a:t>
            </a:r>
            <a:r>
              <a:rPr lang="zh-CN" altLang="en-US" sz="1200" b="0" kern="1200" dirty="0">
                <a:solidFill>
                  <a:schemeClr val="tx1"/>
                </a:solidFill>
                <a:effectLst/>
                <a:latin typeface="+mn-lt"/>
                <a:ea typeface="+mn-ea"/>
                <a:cs typeface="+mn-cs"/>
              </a:rPr>
              <a:t>应用使用 </a:t>
            </a:r>
            <a:r>
              <a:rPr lang="en-US" altLang="zh-CN" sz="1200" b="0" kern="1200" dirty="0">
                <a:solidFill>
                  <a:schemeClr val="tx1"/>
                </a:solidFill>
                <a:effectLst/>
                <a:latin typeface="+mn-lt"/>
                <a:ea typeface="+mn-ea"/>
                <a:cs typeface="+mn-cs"/>
              </a:rPr>
              <a:t>Azure Redis </a:t>
            </a:r>
            <a:r>
              <a:rPr lang="zh-CN" altLang="en-US" sz="1200" b="0" kern="1200" dirty="0">
                <a:solidFill>
                  <a:schemeClr val="tx1"/>
                </a:solidFill>
                <a:effectLst/>
                <a:latin typeface="+mn-lt"/>
                <a:ea typeface="+mn-ea"/>
                <a:cs typeface="+mn-cs"/>
              </a:rPr>
              <a:t>缓存实现缓存一边模式，在从 </a:t>
            </a:r>
            <a:r>
              <a:rPr lang="en-US" altLang="zh-CN" sz="1200" b="0" kern="1200" dirty="0">
                <a:solidFill>
                  <a:schemeClr val="tx1"/>
                </a:solidFill>
                <a:effectLst/>
                <a:latin typeface="+mn-lt"/>
                <a:ea typeface="+mn-ea"/>
                <a:cs typeface="+mn-cs"/>
              </a:rPr>
              <a:t>SQL </a:t>
            </a:r>
            <a:r>
              <a:rPr lang="zh-CN" altLang="en-US" sz="1200" b="0" kern="1200" dirty="0">
                <a:solidFill>
                  <a:schemeClr val="tx1"/>
                </a:solidFill>
                <a:effectLst/>
                <a:latin typeface="+mn-lt"/>
                <a:ea typeface="+mn-ea"/>
                <a:cs typeface="+mn-cs"/>
              </a:rPr>
              <a:t>数据库中检索数据时缓存数据。全文认知搜索管道用于在 </a:t>
            </a:r>
            <a:r>
              <a:rPr lang="en-US" altLang="zh-CN" sz="1200" b="0" kern="1200" dirty="0">
                <a:solidFill>
                  <a:schemeClr val="tx1"/>
                </a:solidFill>
                <a:effectLst/>
                <a:latin typeface="+mn-lt"/>
                <a:ea typeface="+mn-ea"/>
                <a:cs typeface="+mn-cs"/>
              </a:rPr>
              <a:t>Blob </a:t>
            </a:r>
            <a:r>
              <a:rPr lang="zh-CN" altLang="en-US" sz="1200" b="0" kern="1200" dirty="0">
                <a:solidFill>
                  <a:schemeClr val="tx1"/>
                </a:solidFill>
                <a:effectLst/>
                <a:latin typeface="+mn-lt"/>
                <a:ea typeface="+mn-ea"/>
                <a:cs typeface="+mn-cs"/>
              </a:rPr>
              <a:t>存储中为策略文档编制索引。认知服务用于在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认知搜索中使用认知技能启用搜索索引丰富。</a:t>
            </a:r>
            <a:r>
              <a:rPr lang="en-US" altLang="zh-CN" sz="1200" b="0" kern="1200" dirty="0">
                <a:solidFill>
                  <a:schemeClr val="tx1"/>
                </a:solidFill>
                <a:effectLst/>
                <a:latin typeface="+mn-lt"/>
                <a:ea typeface="+mn-ea"/>
                <a:cs typeface="+mn-cs"/>
              </a:rPr>
              <a:t>PowerApps </a:t>
            </a:r>
            <a:r>
              <a:rPr lang="zh-CN" altLang="en-US" sz="1200" b="0" kern="1200" dirty="0">
                <a:solidFill>
                  <a:schemeClr val="tx1"/>
                </a:solidFill>
                <a:effectLst/>
                <a:latin typeface="+mn-lt"/>
                <a:ea typeface="+mn-ea"/>
                <a:cs typeface="+mn-cs"/>
              </a:rPr>
              <a:t>允许授权业务用户构建与 </a:t>
            </a:r>
            <a:r>
              <a:rPr lang="en-US" altLang="zh-CN" sz="1200" b="0" kern="1200" dirty="0">
                <a:solidFill>
                  <a:schemeClr val="tx1"/>
                </a:solidFill>
                <a:effectLst/>
                <a:latin typeface="+mn-lt"/>
                <a:ea typeface="+mn-ea"/>
                <a:cs typeface="+mn-cs"/>
              </a:rPr>
              <a:t>SQL </a:t>
            </a:r>
            <a:r>
              <a:rPr lang="zh-CN" altLang="en-US" sz="1200" b="0" kern="1200" dirty="0">
                <a:solidFill>
                  <a:schemeClr val="tx1"/>
                </a:solidFill>
                <a:effectLst/>
                <a:latin typeface="+mn-lt"/>
                <a:ea typeface="+mn-ea"/>
                <a:cs typeface="+mn-cs"/>
              </a:rPr>
              <a:t>数据库和 </a:t>
            </a:r>
            <a:r>
              <a:rPr lang="en-US" altLang="zh-CN" sz="1200" b="0" kern="1200" dirty="0">
                <a:solidFill>
                  <a:schemeClr val="tx1"/>
                </a:solidFill>
                <a:effectLst/>
                <a:latin typeface="+mn-lt"/>
                <a:ea typeface="+mn-ea"/>
                <a:cs typeface="+mn-cs"/>
              </a:rPr>
              <a:t>Azure </a:t>
            </a:r>
            <a:r>
              <a:rPr lang="zh-CN" altLang="en-US" sz="1200" b="0" kern="1200" dirty="0">
                <a:solidFill>
                  <a:schemeClr val="tx1"/>
                </a:solidFill>
                <a:effectLst/>
                <a:latin typeface="+mn-lt"/>
                <a:ea typeface="+mn-ea"/>
                <a:cs typeface="+mn-cs"/>
              </a:rPr>
              <a:t>存储交互的移动和 </a:t>
            </a:r>
            <a:r>
              <a:rPr lang="en-US" altLang="zh-CN" sz="1200" b="0" kern="1200" dirty="0">
                <a:solidFill>
                  <a:schemeClr val="tx1"/>
                </a:solidFill>
                <a:effectLst/>
                <a:latin typeface="+mn-lt"/>
                <a:ea typeface="+mn-ea"/>
                <a:cs typeface="+mn-cs"/>
              </a:rPr>
              <a:t>Web </a:t>
            </a:r>
            <a:r>
              <a:rPr lang="zh-CN" altLang="en-US" sz="1200" b="0" kern="1200" dirty="0">
                <a:solidFill>
                  <a:schemeClr val="tx1"/>
                </a:solidFill>
                <a:effectLst/>
                <a:latin typeface="+mn-lt"/>
                <a:ea typeface="+mn-ea"/>
                <a:cs typeface="+mn-cs"/>
              </a:rPr>
              <a:t>创建、读取、更新、删除 （</a:t>
            </a:r>
            <a:r>
              <a:rPr lang="en-US" altLang="zh-CN" sz="1200" b="0" kern="1200" dirty="0">
                <a:solidFill>
                  <a:schemeClr val="tx1"/>
                </a:solidFill>
                <a:effectLst/>
                <a:latin typeface="+mn-lt"/>
                <a:ea typeface="+mn-ea"/>
                <a:cs typeface="+mn-cs"/>
              </a:rPr>
              <a:t>CRUD</a:t>
            </a:r>
            <a:r>
              <a:rPr lang="zh-CN" altLang="en-US" sz="1200" b="0" kern="1200" dirty="0">
                <a:solidFill>
                  <a:schemeClr val="tx1"/>
                </a:solidFill>
                <a:effectLst/>
                <a:latin typeface="+mn-lt"/>
                <a:ea typeface="+mn-ea"/>
                <a:cs typeface="+mn-cs"/>
              </a:rPr>
              <a:t>） 应用程序，而 </a:t>
            </a:r>
            <a:r>
              <a:rPr lang="en-US" altLang="zh-CN" sz="1200" b="0" kern="1200" dirty="0">
                <a:solidFill>
                  <a:schemeClr val="tx1"/>
                </a:solidFill>
                <a:effectLst/>
                <a:latin typeface="+mn-lt"/>
                <a:ea typeface="+mn-ea"/>
                <a:cs typeface="+mn-cs"/>
              </a:rPr>
              <a:t>Microsoft Flow </a:t>
            </a:r>
            <a:r>
              <a:rPr lang="zh-CN" altLang="en-US" sz="1200" b="0" kern="1200" dirty="0">
                <a:solidFill>
                  <a:schemeClr val="tx1"/>
                </a:solidFill>
                <a:effectLst/>
                <a:latin typeface="+mn-lt"/>
                <a:ea typeface="+mn-ea"/>
                <a:cs typeface="+mn-cs"/>
              </a:rPr>
              <a:t>则允许他们在 </a:t>
            </a:r>
            <a:r>
              <a:rPr lang="en-US" altLang="zh-CN" sz="1200" b="0" kern="1200" dirty="0">
                <a:solidFill>
                  <a:schemeClr val="tx1"/>
                </a:solidFill>
                <a:effectLst/>
                <a:latin typeface="+mn-lt"/>
                <a:ea typeface="+mn-ea"/>
                <a:cs typeface="+mn-cs"/>
              </a:rPr>
              <a:t>Office 365 </a:t>
            </a:r>
            <a:r>
              <a:rPr lang="zh-CN" altLang="en-US" sz="1200" b="0" kern="1200" dirty="0">
                <a:solidFill>
                  <a:schemeClr val="tx1"/>
                </a:solidFill>
                <a:effectLst/>
                <a:latin typeface="+mn-lt"/>
                <a:ea typeface="+mn-ea"/>
                <a:cs typeface="+mn-cs"/>
              </a:rPr>
              <a:t>电子邮件和服务（如 </a:t>
            </a:r>
            <a:r>
              <a:rPr lang="en-US" altLang="zh-CN" sz="1200" b="0" kern="1200" dirty="0">
                <a:solidFill>
                  <a:schemeClr val="tx1"/>
                </a:solidFill>
                <a:effectLst/>
                <a:latin typeface="+mn-lt"/>
                <a:ea typeface="+mn-ea"/>
                <a:cs typeface="+mn-cs"/>
              </a:rPr>
              <a:t>Office 365 </a:t>
            </a:r>
            <a:r>
              <a:rPr lang="zh-CN" altLang="en-US" sz="1200" b="0" kern="1200" dirty="0">
                <a:solidFill>
                  <a:schemeClr val="tx1"/>
                </a:solidFill>
                <a:effectLst/>
                <a:latin typeface="+mn-lt"/>
                <a:ea typeface="+mn-ea"/>
                <a:cs typeface="+mn-cs"/>
              </a:rPr>
              <a:t>电子邮件和服务）之间进行协调，以便发送移动通知。这些业务流程可以独立于 </a:t>
            </a:r>
            <a:r>
              <a:rPr lang="en-US" altLang="zh-CN" sz="1200" b="0" kern="1200" dirty="0">
                <a:solidFill>
                  <a:schemeClr val="tx1"/>
                </a:solidFill>
                <a:effectLst/>
                <a:latin typeface="+mn-lt"/>
                <a:ea typeface="+mn-ea"/>
                <a:cs typeface="+mn-cs"/>
              </a:rPr>
              <a:t>PowerApps </a:t>
            </a:r>
            <a:r>
              <a:rPr lang="zh-CN" altLang="en-US" sz="1200" b="0" kern="1200" dirty="0">
                <a:solidFill>
                  <a:schemeClr val="tx1"/>
                </a:solidFill>
                <a:effectLst/>
                <a:latin typeface="+mn-lt"/>
                <a:ea typeface="+mn-ea"/>
                <a:cs typeface="+mn-cs"/>
              </a:rPr>
              <a:t>使用，也可以由 </a:t>
            </a:r>
            <a:r>
              <a:rPr lang="en-US" altLang="zh-CN" sz="1200" b="0" kern="1200" dirty="0">
                <a:solidFill>
                  <a:schemeClr val="tx1"/>
                </a:solidFill>
                <a:effectLst/>
                <a:latin typeface="+mn-lt"/>
                <a:ea typeface="+mn-ea"/>
                <a:cs typeface="+mn-cs"/>
              </a:rPr>
              <a:t>PowerApps </a:t>
            </a:r>
            <a:r>
              <a:rPr lang="zh-CN" altLang="en-US" sz="1200" b="0" kern="1200" dirty="0">
                <a:solidFill>
                  <a:schemeClr val="tx1"/>
                </a:solidFill>
                <a:effectLst/>
                <a:latin typeface="+mn-lt"/>
                <a:ea typeface="+mn-ea"/>
                <a:cs typeface="+mn-cs"/>
              </a:rPr>
              <a:t>调用来提供其他逻辑。该解决方案使用 </a:t>
            </a:r>
            <a:r>
              <a:rPr lang="en-US" altLang="zh-CN" sz="1200" b="0" kern="1200" dirty="0">
                <a:solidFill>
                  <a:schemeClr val="tx1"/>
                </a:solidFill>
                <a:effectLst/>
                <a:latin typeface="+mn-lt"/>
                <a:ea typeface="+mn-ea"/>
                <a:cs typeface="+mn-cs"/>
              </a:rPr>
              <a:t>Azure AD </a:t>
            </a:r>
            <a:r>
              <a:rPr lang="zh-CN" altLang="en-US" sz="1200" b="0" kern="1200" dirty="0">
                <a:solidFill>
                  <a:schemeClr val="tx1"/>
                </a:solidFill>
                <a:effectLst/>
                <a:latin typeface="+mn-lt"/>
                <a:ea typeface="+mn-ea"/>
                <a:cs typeface="+mn-cs"/>
              </a:rPr>
              <a:t>中维护的用户和应用程序标识。</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D18B56EA-E28F-4F92-9F16-7A6F2501B303}" type="datetime8">
              <a:rPr lang="en-US" smtClean="0">
                <a:solidFill>
                  <a:prstClr val="black"/>
                </a:solidFill>
              </a:rPr>
              <a:pPr defTabSz="932742">
                <a:defRPr/>
              </a:pPr>
              <a:t>8/25/2020 4:38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2</a:t>
            </a:fld>
            <a:endParaRPr lang="en-US">
              <a:solidFill>
                <a:prstClr val="black"/>
              </a:solidFill>
            </a:endParaRPr>
          </a:p>
        </p:txBody>
      </p:sp>
    </p:spTree>
    <p:extLst>
      <p:ext uri="{BB962C8B-B14F-4D97-AF65-F5344CB8AC3E}">
        <p14:creationId xmlns:p14="http://schemas.microsoft.com/office/powerpoint/2010/main" val="4004002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6F748F82-1507-48AF-B2E0-5D06E8A6E181}" type="slidenum">
              <a:rPr lang="en-US" smtClean="0">
                <a:solidFill>
                  <a:prstClr val="black"/>
                </a:solidFill>
                <a:latin typeface="Calibri" panose="020F0502020204030204"/>
              </a:rPr>
              <a:pPr defTabSz="914400">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1994115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8/25/2020 4:38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331433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54908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83D84C73-24E6-4297-9E2D-E35220270F95}" type="slidenum">
              <a:rPr lang="zh-CN" altLang="en-US"/>
              <a:pPr/>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328604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61.sv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8.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29.png"/><Relationship Id="rId3" Type="http://schemas.openxmlformats.org/officeDocument/2006/relationships/image" Target="../media/image8.png"/><Relationship Id="rId21" Type="http://schemas.openxmlformats.org/officeDocument/2006/relationships/image" Target="../media/image25.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21.png"/><Relationship Id="rId20" Type="http://schemas.microsoft.com/office/2007/relationships/hdphoto" Target="../media/hdphoto1.wdp"/><Relationship Id="rId1" Type="http://schemas.openxmlformats.org/officeDocument/2006/relationships/slideLayout" Target="../slideLayouts/slideLayout30.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8.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7.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zh-CN" altLang="en-US" dirty="0"/>
              <a:t>应用现代化</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zh-CN" altLang="en-US" dirty="0"/>
              <a:t>演讲者姓名</a:t>
            </a:r>
          </a:p>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rPr>
              <a:t>客户情况 </a:t>
            </a:r>
            <a:r>
              <a:rPr lang="en-US" sz="4900" dirty="0">
                <a:solidFill>
                  <a:schemeClr val="tx1"/>
                </a:solidFill>
                <a:cs typeface="Segoe UI" panose="020B0502040204020203" pitchFamily="34" charset="0"/>
              </a:rPr>
              <a:t>- 4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zh-CN" altLang="en-US" sz="2400" dirty="0">
                <a:solidFill>
                  <a:schemeClr val="tx1"/>
                </a:solidFill>
                <a:latin typeface="+mn-lt"/>
              </a:rPr>
              <a:t>我们希望确保我们的数据库不会负担过重，显示包含用户统计信息的仪表板，允许其他部门的非开发人员制作移动应用程序，以及通过保护应用程序机密来提高安全性。</a:t>
            </a:r>
          </a:p>
          <a:p>
            <a:pPr marL="0" indent="0">
              <a:buNone/>
            </a:pPr>
            <a:endParaRPr lang="zh-CN" altLang="en-US" sz="2400" dirty="0">
              <a:solidFill>
                <a:schemeClr val="tx1"/>
              </a:solidFill>
              <a:latin typeface="+mn-lt"/>
            </a:endParaRPr>
          </a:p>
          <a:p>
            <a:pPr marL="0" indent="0">
              <a:buNone/>
            </a:pPr>
            <a:endParaRPr lang="en-US" sz="2400" dirty="0">
              <a:solidFill>
                <a:schemeClr val="tx1"/>
              </a:solidFill>
              <a:latin typeface="+mn-lt"/>
            </a:endParaRPr>
          </a:p>
          <a:p>
            <a:pPr marL="0" indent="0">
              <a:buNone/>
            </a:pPr>
            <a:r>
              <a:rPr lang="zh-CN" altLang="en-US" sz="2400" dirty="0">
                <a:solidFill>
                  <a:schemeClr val="tx1"/>
                </a:solidFill>
                <a:latin typeface="+mn-lt"/>
              </a:rPr>
              <a:t>你能帮我做到这一点吗？</a:t>
            </a:r>
            <a:endParaRPr lang="en-US" sz="2400" dirty="0">
              <a:solidFill>
                <a:schemeClr val="tx1"/>
              </a:solidFill>
              <a:latin typeface="+mn-lt"/>
            </a:endParaRP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客户需求 </a:t>
            </a:r>
            <a:r>
              <a:rPr lang="en-US" sz="4900" dirty="0">
                <a:solidFill>
                  <a:schemeClr val="tx1"/>
                </a:solidFill>
                <a:cs typeface="Segoe UI" panose="020B0502040204020203" pitchFamily="34" charset="0"/>
              </a:rPr>
              <a:t>- 5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lnSpcReduction="10000"/>
          </a:bodyPr>
          <a:lstStyle/>
          <a:p>
            <a:pPr lvl="1"/>
            <a:r>
              <a:rPr lang="zh-CN" altLang="en-US" sz="3600" dirty="0">
                <a:solidFill>
                  <a:schemeClr val="tx1"/>
                </a:solidFill>
                <a:latin typeface="Segoe UI Semilight" panose="020B0402040204020203" pitchFamily="34" charset="0"/>
                <a:cs typeface="Segoe UI Semilight" panose="020B0402040204020203" pitchFamily="34" charset="0"/>
              </a:rPr>
              <a:t>实现架构现代化</a:t>
            </a:r>
            <a:endParaRPr lang="en-US" altLang="zh-CN"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移动应用</a:t>
            </a:r>
            <a:endParaRPr lang="en-US" altLang="zh-CN"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非开发人员也可以自己开发移动应用</a:t>
            </a: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改进应用敏感信息得管理</a:t>
            </a: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添加认知搜索</a:t>
            </a:r>
            <a:endParaRPr lang="en-US" altLang="zh-CN"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使用</a:t>
            </a:r>
            <a:r>
              <a:rPr lang="en-US" sz="3600" dirty="0">
                <a:solidFill>
                  <a:schemeClr val="tx1"/>
                </a:solidFill>
                <a:latin typeface="Segoe UI Semilight" panose="020B0402040204020203" pitchFamily="34" charset="0"/>
                <a:cs typeface="Segoe UI Semilight" panose="020B0402040204020203" pitchFamily="34" charset="0"/>
              </a:rPr>
              <a:t>serverless API </a:t>
            </a:r>
            <a:r>
              <a:rPr lang="zh-CN" altLang="en-US" sz="3600" dirty="0">
                <a:solidFill>
                  <a:schemeClr val="tx1"/>
                </a:solidFill>
                <a:latin typeface="Segoe UI Semilight" panose="020B0402040204020203" pitchFamily="34" charset="0"/>
                <a:cs typeface="Segoe UI Semilight" panose="020B0402040204020203" pitchFamily="34" charset="0"/>
              </a:rPr>
              <a:t>技术</a:t>
            </a: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迁移 完全托管的</a:t>
            </a:r>
            <a:r>
              <a:rPr lang="en-US" sz="3600" dirty="0">
                <a:solidFill>
                  <a:schemeClr val="tx1"/>
                </a:solidFill>
                <a:latin typeface="Segoe UI Semilight" panose="020B0402040204020203" pitchFamily="34" charset="0"/>
                <a:cs typeface="Segoe UI Semilight" panose="020B0402040204020203" pitchFamily="34" charset="0"/>
              </a:rPr>
              <a:t> SQL database </a:t>
            </a:r>
            <a:r>
              <a:rPr lang="zh-CN" altLang="en-US" sz="3600" dirty="0">
                <a:solidFill>
                  <a:schemeClr val="tx1"/>
                </a:solidFill>
                <a:latin typeface="Segoe UI Semilight" panose="020B0402040204020203" pitchFamily="34" charset="0"/>
                <a:cs typeface="Segoe UI Semilight" panose="020B0402040204020203" pitchFamily="34" charset="0"/>
              </a:rPr>
              <a:t>服务</a:t>
            </a: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在解决方案中添加缓存支持</a:t>
            </a:r>
            <a:endParaRPr lang="en-US" sz="3600" dirty="0">
              <a:solidFill>
                <a:schemeClr val="tx1"/>
              </a:solidFill>
              <a:latin typeface="Segoe UI Semilight" panose="020B0402040204020203" pitchFamily="34" charset="0"/>
              <a:cs typeface="Segoe UI Semilight" panose="020B0402040204020203" pitchFamily="34" charset="0"/>
            </a:endParaRP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900" dirty="0">
                <a:solidFill>
                  <a:schemeClr val="tx1"/>
                </a:solidFill>
                <a:cs typeface="Segoe UI" panose="020B0502040204020203" pitchFamily="34" charset="0"/>
              </a:rPr>
              <a:t>客户疑义</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7500" lnSpcReduction="20000"/>
          </a:bodyPr>
          <a:lstStyle/>
          <a:p>
            <a:pPr lvl="1"/>
            <a:r>
              <a:rPr lang="zh-CN" altLang="en-US" sz="3600" dirty="0">
                <a:solidFill>
                  <a:schemeClr val="tx1"/>
                </a:solidFill>
                <a:latin typeface="Segoe UI Semilight" panose="020B0402040204020203" pitchFamily="34" charset="0"/>
                <a:cs typeface="Segoe UI Semilight" panose="020B0402040204020203" pitchFamily="34" charset="0"/>
              </a:rPr>
              <a:t>我们如何自动化我们的流程 </a:t>
            </a:r>
            <a:r>
              <a:rPr lang="en-US" sz="3600" dirty="0">
                <a:solidFill>
                  <a:schemeClr val="tx1"/>
                </a:solidFill>
                <a:latin typeface="Segoe UI Semilight" panose="020B0402040204020203" pitchFamily="34" charset="0"/>
                <a:cs typeface="Segoe UI Semilight" panose="020B0402040204020203" pitchFamily="34" charset="0"/>
              </a:rPr>
              <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Microsoft Flow </a:t>
            </a:r>
            <a:r>
              <a:rPr lang="zh-CN" altLang="en-US" sz="3600" dirty="0">
                <a:solidFill>
                  <a:schemeClr val="tx1"/>
                </a:solidFill>
                <a:latin typeface="Segoe UI Semilight" panose="020B0402040204020203" pitchFamily="34" charset="0"/>
                <a:cs typeface="Segoe UI Semilight" panose="020B0402040204020203" pitchFamily="34" charset="0"/>
              </a:rPr>
              <a:t>是否</a:t>
            </a:r>
            <a:r>
              <a:rPr lang="en-US" altLang="zh-CN" sz="3600" dirty="0">
                <a:solidFill>
                  <a:schemeClr val="tx1"/>
                </a:solidFill>
                <a:latin typeface="Segoe UI Semilight" panose="020B0402040204020203" pitchFamily="34" charset="0"/>
                <a:cs typeface="Segoe UI Semilight" panose="020B0402040204020203" pitchFamily="34" charset="0"/>
              </a:rPr>
              <a:t> </a:t>
            </a:r>
            <a:r>
              <a:rPr lang="zh-CN" altLang="en-US" sz="3600" dirty="0">
                <a:solidFill>
                  <a:schemeClr val="tx1"/>
                </a:solidFill>
                <a:latin typeface="Segoe UI Semilight" panose="020B0402040204020203" pitchFamily="34" charset="0"/>
                <a:cs typeface="Segoe UI Semilight" panose="020B0402040204020203" pitchFamily="34" charset="0"/>
              </a:rPr>
              <a:t>替代</a:t>
            </a:r>
            <a:r>
              <a:rPr lang="en-US" sz="3600" dirty="0">
                <a:solidFill>
                  <a:schemeClr val="tx1"/>
                </a:solidFill>
                <a:latin typeface="Segoe UI Semilight" panose="020B0402040204020203" pitchFamily="34" charset="0"/>
                <a:cs typeface="Segoe UI Semilight" panose="020B0402040204020203" pitchFamily="34" charset="0"/>
              </a:rPr>
              <a:t>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真的有办法在云中安全的存储应用程序的 </a:t>
            </a:r>
            <a:r>
              <a:rPr lang="en-US" altLang="zh-CN" sz="3600" dirty="0">
                <a:solidFill>
                  <a:schemeClr val="tx1"/>
                </a:solidFill>
                <a:latin typeface="Segoe UI Semilight" panose="020B0402040204020203" pitchFamily="34" charset="0"/>
                <a:cs typeface="Segoe UI Semilight" panose="020B0402040204020203" pitchFamily="34" charset="0"/>
              </a:rPr>
              <a:t>Secret </a:t>
            </a:r>
            <a:r>
              <a:rPr lang="en-US" sz="3600" dirty="0">
                <a:solidFill>
                  <a:schemeClr val="tx1"/>
                </a:solidFill>
                <a:latin typeface="Segoe UI Semilight" panose="020B0402040204020203" pitchFamily="34" charset="0"/>
                <a:cs typeface="Segoe UI Semilight" panose="020B0402040204020203" pitchFamily="34" charset="0"/>
              </a:rPr>
              <a:t>?</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我们用到的 </a:t>
            </a:r>
            <a:r>
              <a:rPr lang="en-US" sz="3600" dirty="0">
                <a:solidFill>
                  <a:schemeClr val="tx1"/>
                </a:solidFill>
                <a:latin typeface="Segoe UI Semilight" panose="020B0402040204020203" pitchFamily="34" charset="0"/>
                <a:cs typeface="Segoe UI Semilight" panose="020B0402040204020203" pitchFamily="34" charset="0"/>
              </a:rPr>
              <a:t> SQL </a:t>
            </a:r>
            <a:r>
              <a:rPr lang="zh-CN" altLang="en-US" sz="3600" dirty="0">
                <a:solidFill>
                  <a:schemeClr val="tx1"/>
                </a:solidFill>
                <a:latin typeface="Segoe UI Semilight" panose="020B0402040204020203" pitchFamily="34" charset="0"/>
                <a:cs typeface="Segoe UI Semilight" panose="020B0402040204020203" pitchFamily="34" charset="0"/>
              </a:rPr>
              <a:t>特性在 云里都有吗？</a:t>
            </a:r>
            <a:endParaRPr lang="en-US" sz="3600" dirty="0">
              <a:solidFill>
                <a:schemeClr val="tx1"/>
              </a:solidFill>
              <a:latin typeface="Segoe UI Semilight" panose="020B0402040204020203" pitchFamily="34" charset="0"/>
              <a:cs typeface="Segoe UI Semilight" panose="020B0402040204020203" pitchFamily="34" charset="0"/>
            </a:endParaRP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我们的</a:t>
            </a:r>
            <a:r>
              <a:rPr lang="en-US" altLang="zh-CN" sz="3600" dirty="0">
                <a:solidFill>
                  <a:schemeClr val="tx1"/>
                </a:solidFill>
                <a:latin typeface="Segoe UI Semilight" panose="020B0402040204020203" pitchFamily="34" charset="0"/>
                <a:cs typeface="Segoe UI Semilight" panose="020B0402040204020203" pitchFamily="34" charset="0"/>
              </a:rPr>
              <a:t>API </a:t>
            </a:r>
            <a:r>
              <a:rPr lang="zh-CN" altLang="en-US" sz="3600" dirty="0">
                <a:solidFill>
                  <a:schemeClr val="tx1"/>
                </a:solidFill>
                <a:latin typeface="Segoe UI Semilight" panose="020B0402040204020203" pitchFamily="34" charset="0"/>
                <a:cs typeface="Segoe UI Semilight" panose="020B0402040204020203" pitchFamily="34" charset="0"/>
              </a:rPr>
              <a:t>数还在继续增长</a:t>
            </a:r>
            <a:r>
              <a:rPr lang="en-US" sz="3600" dirty="0">
                <a:solidFill>
                  <a:schemeClr val="tx1"/>
                </a:solidFill>
                <a:latin typeface="Segoe UI Semilight" panose="020B0402040204020203" pitchFamily="34" charset="0"/>
                <a:cs typeface="Segoe UI Semilight" panose="020B0402040204020203" pitchFamily="34" charset="0"/>
              </a:rPr>
              <a:t>, </a:t>
            </a:r>
            <a:r>
              <a:rPr lang="zh-CN" altLang="en-US" sz="3600" dirty="0">
                <a:solidFill>
                  <a:schemeClr val="tx1"/>
                </a:solidFill>
                <a:latin typeface="Segoe UI Semilight" panose="020B0402040204020203" pitchFamily="34" charset="0"/>
                <a:cs typeface="Segoe UI Semilight" panose="020B0402040204020203" pitchFamily="34" charset="0"/>
              </a:rPr>
              <a:t>我们最关心如何 更好的管理好</a:t>
            </a:r>
            <a:r>
              <a:rPr lang="en-US" altLang="zh-CN" sz="3600" dirty="0">
                <a:solidFill>
                  <a:schemeClr val="tx1"/>
                </a:solidFill>
                <a:latin typeface="Segoe UI Semilight" panose="020B0402040204020203" pitchFamily="34" charset="0"/>
                <a:cs typeface="Segoe UI Semilight" panose="020B0402040204020203" pitchFamily="34" charset="0"/>
              </a:rPr>
              <a:t>API</a:t>
            </a:r>
            <a:r>
              <a:rPr lang="en-US" sz="3600" dirty="0">
                <a:solidFill>
                  <a:schemeClr val="tx1"/>
                </a:solidFill>
                <a:latin typeface="Segoe UI Semilight" panose="020B0402040204020203" pitchFamily="34" charset="0"/>
                <a:cs typeface="Segoe UI Semilight" panose="020B0402040204020203" pitchFamily="34" charset="0"/>
              </a:rPr>
              <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zh-CN" altLang="en-US" sz="3600" dirty="0">
                <a:solidFill>
                  <a:schemeClr val="tx1"/>
                </a:solidFill>
                <a:latin typeface="Segoe UI Semilight" panose="020B0402040204020203" pitchFamily="34" charset="0"/>
                <a:cs typeface="Segoe UI Semilight" panose="020B0402040204020203" pitchFamily="34" charset="0"/>
              </a:rPr>
              <a:t>想了解 如何正确 选择 </a:t>
            </a:r>
            <a:r>
              <a:rPr lang="en-US" sz="3600" dirty="0">
                <a:solidFill>
                  <a:schemeClr val="tx1"/>
                </a:solidFill>
                <a:latin typeface="Segoe UI Semilight" panose="020B0402040204020203" pitchFamily="34" charset="0"/>
                <a:cs typeface="Segoe UI Semilight" panose="020B0402040204020203" pitchFamily="34" charset="0"/>
              </a:rPr>
              <a:t>.NET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900" dirty="0">
                <a:solidFill>
                  <a:schemeClr val="tx1"/>
                </a:solidFill>
                <a:cs typeface="Segoe UI" panose="020B0502040204020203" pitchFamily="34" charset="0"/>
              </a:rPr>
              <a:t>常见方案</a:t>
            </a: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74716" y="1122919"/>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zh-CN" altLang="en-US" sz="4400" dirty="0">
                <a:solidFill>
                  <a:schemeClr val="tx1"/>
                </a:solidFill>
                <a:latin typeface="Segoe UI Light" panose="020B0502040204020203" pitchFamily="34" charset="0"/>
                <a:cs typeface="Segoe UI Light" panose="020B0502040204020203" pitchFamily="34" charset="0"/>
              </a:rPr>
              <a:t>步骤</a:t>
            </a:r>
            <a:r>
              <a:rPr lang="en-US" sz="4400" dirty="0">
                <a:solidFill>
                  <a:schemeClr val="tx1"/>
                </a:solidFill>
                <a:latin typeface="Segoe UI Light" panose="020B0502040204020203" pitchFamily="34" charset="0"/>
                <a:cs typeface="Segoe UI Light" panose="020B0502040204020203" pitchFamily="34" charset="0"/>
              </a:rPr>
              <a:t> 2: </a:t>
            </a:r>
            <a:r>
              <a:rPr lang="zh-CN" altLang="en-US" sz="4400" dirty="0">
                <a:solidFill>
                  <a:schemeClr val="tx1"/>
                </a:solidFill>
                <a:latin typeface="Segoe UI Light" panose="020B0502040204020203" pitchFamily="34" charset="0"/>
                <a:cs typeface="Segoe UI Light" panose="020B0502040204020203" pitchFamily="34" charset="0"/>
              </a:rPr>
              <a:t>设计解决方案</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zh-CN" altLang="en-US" sz="3600" dirty="0">
                <a:latin typeface="+mj-lt"/>
              </a:rPr>
              <a:t>结果</a:t>
            </a:r>
            <a:endParaRPr lang="en-US" sz="3600" dirty="0">
              <a:latin typeface="+mj-lt"/>
            </a:endParaRPr>
          </a:p>
          <a:p>
            <a:pPr>
              <a:lnSpc>
                <a:spcPct val="90000"/>
              </a:lnSpc>
              <a:spcAft>
                <a:spcPts val="600"/>
              </a:spcAft>
            </a:pPr>
            <a:r>
              <a:rPr lang="zh-CN" altLang="en-US" sz="2400" dirty="0">
                <a:latin typeface="Segoe UI Semilight" panose="020B0402040204020203" pitchFamily="34" charset="0"/>
                <a:cs typeface="Segoe UI Semilight" panose="020B0402040204020203" pitchFamily="34" charset="0"/>
              </a:rPr>
              <a:t>设计解决方案，并准备以 </a:t>
            </a:r>
            <a:r>
              <a:rPr lang="en-US" altLang="zh-CN" sz="2400" dirty="0">
                <a:latin typeface="Segoe UI Semilight" panose="020B0402040204020203" pitchFamily="34" charset="0"/>
                <a:cs typeface="Segoe UI Semilight" panose="020B0402040204020203" pitchFamily="34" charset="0"/>
              </a:rPr>
              <a:t>15 </a:t>
            </a:r>
            <a:r>
              <a:rPr lang="zh-CN" altLang="en-US" sz="2400" dirty="0">
                <a:latin typeface="Segoe UI Semilight" panose="020B0402040204020203" pitchFamily="34" charset="0"/>
                <a:cs typeface="Segoe UI Semilight" panose="020B0402040204020203" pitchFamily="34" charset="0"/>
              </a:rPr>
              <a:t>分钟的向目标客户受众展示解决方案。 </a:t>
            </a:r>
            <a:r>
              <a:rPr lang="en-US" sz="2400" dirty="0">
                <a:latin typeface="Segoe UI Semilight" panose="020B0402040204020203" pitchFamily="34" charset="0"/>
                <a:cs typeface="Segoe UI Semilight" panose="020B0402040204020203" pitchFamily="34" charset="0"/>
              </a:rPr>
              <a:t> </a:t>
            </a:r>
          </a:p>
          <a:p>
            <a:pPr>
              <a:lnSpc>
                <a:spcPct val="90000"/>
              </a:lnSpc>
              <a:spcAft>
                <a:spcPts val="600"/>
              </a:spcAft>
            </a:pPr>
            <a:endParaRPr lang="en-US" sz="2400" dirty="0"/>
          </a:p>
          <a:p>
            <a:pPr>
              <a:lnSpc>
                <a:spcPct val="90000"/>
              </a:lnSpc>
              <a:spcAft>
                <a:spcPts val="600"/>
              </a:spcAft>
            </a:pPr>
            <a:r>
              <a:rPr lang="zh-CN" altLang="en-US" sz="3600" dirty="0">
                <a:latin typeface="+mj-lt"/>
              </a:rPr>
              <a:t>时间</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a:t>
            </a:r>
            <a:r>
              <a:rPr lang="zh-CN" altLang="en-US" sz="2400" dirty="0">
                <a:latin typeface="Segoe UI Semilight" panose="020B0402040204020203" pitchFamily="34" charset="0"/>
                <a:cs typeface="Segoe UI Semilight" panose="020B0402040204020203" pitchFamily="34" charset="0"/>
              </a:rPr>
              <a:t>分钟</a:t>
            </a:r>
            <a:endParaRPr lang="en-US" sz="2400" dirty="0">
              <a:latin typeface="Segoe UI Semilight" panose="020B0402040204020203" pitchFamily="34" charset="0"/>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26832855"/>
              </p:ext>
            </p:extLst>
          </p:nvPr>
        </p:nvGraphicFramePr>
        <p:xfrm>
          <a:off x="3095545" y="3791921"/>
          <a:ext cx="8040154" cy="2475631"/>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727527">
                <a:tc>
                  <a:txBody>
                    <a:bodyPr/>
                    <a:lstStyle/>
                    <a:p>
                      <a:r>
                        <a:rPr lang="zh-CN" altLang="en-US" sz="1300" b="1" i="1" dirty="0">
                          <a:latin typeface="Segoe UI" panose="020B0502040204020203" pitchFamily="34" charset="0"/>
                          <a:cs typeface="Segoe UI" panose="020B0502040204020203" pitchFamily="34" charset="0"/>
                        </a:rPr>
                        <a:t>业务需求</a:t>
                      </a:r>
                      <a:endParaRPr lang="en-US" altLang="zh-CN" sz="1300" b="1" i="1" dirty="0">
                        <a:latin typeface="Segoe UI" panose="020B0502040204020203" pitchFamily="34" charset="0"/>
                        <a:cs typeface="Segoe UI" panose="020B0502040204020203" pitchFamily="34" charset="0"/>
                      </a:endParaRPr>
                    </a:p>
                    <a:p>
                      <a:r>
                        <a:rPr lang="en-US" sz="1300" b="0" i="0" dirty="0">
                          <a:latin typeface="Segoe UI" panose="020B0502040204020203" pitchFamily="34" charset="0"/>
                          <a:cs typeface="Segoe UI" panose="020B0502040204020203" pitchFamily="34" charset="0"/>
                        </a:rPr>
                        <a:t>(10 </a:t>
                      </a:r>
                      <a:r>
                        <a:rPr lang="zh-CN" altLang="en-US" sz="1300" b="0" i="0" dirty="0">
                          <a:latin typeface="Segoe UI" panose="020B0502040204020203" pitchFamily="34" charset="0"/>
                          <a:cs typeface="Segoe UI" panose="020B0502040204020203" pitchFamily="34" charset="0"/>
                        </a:rPr>
                        <a:t>分钟</a:t>
                      </a:r>
                      <a:r>
                        <a:rPr lang="en-US" sz="1300" b="0" i="0" dirty="0">
                          <a:latin typeface="Segoe UI" panose="020B0502040204020203" pitchFamily="34" charset="0"/>
                          <a:cs typeface="Segoe UI" panose="020B0502040204020203" pitchFamily="34" charset="0"/>
                        </a:rPr>
                        <a:t>)</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300" b="0" dirty="0">
                          <a:solidFill>
                            <a:schemeClr val="bg1"/>
                          </a:solidFill>
                          <a:latin typeface="Segoe UI" panose="020B0502040204020203" pitchFamily="34" charset="0"/>
                          <a:cs typeface="Segoe UI" panose="020B0502040204020203" pitchFamily="34" charset="0"/>
                        </a:rPr>
                        <a:t>回答指南中概述的问题，并在活动挂图上列出答案。</a:t>
                      </a:r>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zh-CN" altLang="en-US" sz="1300" b="1" i="1" dirty="0">
                          <a:latin typeface="Segoe UI" panose="020B0502040204020203" pitchFamily="34" charset="0"/>
                          <a:cs typeface="Segoe UI" panose="020B0502040204020203" pitchFamily="34" charset="0"/>
                        </a:rPr>
                        <a:t>设计</a:t>
                      </a:r>
                      <a:endParaRPr lang="en-US" sz="1300" b="1" i="1" dirty="0">
                        <a:latin typeface="Segoe UI" panose="020B0502040204020203" pitchFamily="34" charset="0"/>
                        <a:cs typeface="Segoe UI" panose="020B0502040204020203" pitchFamily="34" charset="0"/>
                      </a:endParaRP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a:t>
                      </a:r>
                      <a:r>
                        <a:rPr lang="zh-CN" altLang="en-US" sz="1300" b="0" i="0" kern="1200" dirty="0">
                          <a:solidFill>
                            <a:schemeClr val="dk1"/>
                          </a:solidFill>
                          <a:latin typeface="Segoe UI" panose="020B0502040204020203" pitchFamily="34" charset="0"/>
                          <a:ea typeface="+mn-ea"/>
                          <a:cs typeface="Segoe UI" panose="020B0502040204020203" pitchFamily="34" charset="0"/>
                        </a:rPr>
                        <a:t>分钟</a:t>
                      </a:r>
                      <a:r>
                        <a:rPr lang="en-US" sz="1300" b="0" i="0" kern="1200" dirty="0">
                          <a:solidFill>
                            <a:schemeClr val="dk1"/>
                          </a:solidFill>
                          <a:latin typeface="Segoe UI" panose="020B0502040204020203" pitchFamily="34" charset="0"/>
                          <a:ea typeface="+mn-ea"/>
                          <a:cs typeface="Segoe UI" panose="020B0502040204020203" pitchFamily="34" charset="0"/>
                        </a:rPr>
                        <a:t>)</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300" kern="1200" baseline="0" dirty="0">
                          <a:solidFill>
                            <a:schemeClr val="bg1"/>
                          </a:solidFill>
                          <a:latin typeface="Segoe UI" panose="020B0502040204020203" pitchFamily="34" charset="0"/>
                          <a:ea typeface="+mn-ea"/>
                          <a:cs typeface="Segoe UI" panose="020B0502040204020203" pitchFamily="34" charset="0"/>
                        </a:rPr>
                        <a:t>在允许的时间内，尽可能多的为声明需求设计解决方案。在活动挂图上显示解决方案。</a:t>
                      </a:r>
                      <a:r>
                        <a:rPr lang="en-US" altLang="zh-CN" sz="1300" kern="1200" baseline="0" dirty="0">
                          <a:solidFill>
                            <a:schemeClr val="bg1"/>
                          </a:solidFill>
                          <a:latin typeface="Segoe UI" panose="020B0502040204020203" pitchFamily="34" charset="0"/>
                          <a:ea typeface="+mn-ea"/>
                          <a:cs typeface="Segoe UI" panose="020B0502040204020203" pitchFamily="34" charset="0"/>
                        </a:rPr>
                        <a:t> </a:t>
                      </a:r>
                      <a:endParaRPr lang="en-US" sz="1300" kern="1200" baseline="0" dirty="0">
                        <a:solidFill>
                          <a:schemeClr val="bg1"/>
                        </a:solidFill>
                        <a:latin typeface="Segoe UI" panose="020B0502040204020203" pitchFamily="34" charset="0"/>
                        <a:ea typeface="+mn-ea"/>
                        <a:cs typeface="Segoe UI" panose="020B0502040204020203" pitchFamily="34" charset="0"/>
                      </a:endParaRP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zh-CN" altLang="en-US" sz="1300" b="1" i="1" dirty="0">
                          <a:latin typeface="Segoe UI" panose="020B0502040204020203" pitchFamily="34" charset="0"/>
                          <a:cs typeface="Segoe UI" panose="020B0502040204020203" pitchFamily="34" charset="0"/>
                        </a:rPr>
                        <a:t>准备</a:t>
                      </a:r>
                      <a:endParaRPr lang="en-US" sz="1300" b="1" i="1"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a:t>
                      </a:r>
                      <a:r>
                        <a:rPr lang="zh-CN" altLang="en-US" sz="1300" b="0" i="0" kern="1200" dirty="0">
                          <a:solidFill>
                            <a:schemeClr val="dk1"/>
                          </a:solidFill>
                          <a:latin typeface="Segoe UI" panose="020B0502040204020203" pitchFamily="34" charset="0"/>
                          <a:ea typeface="+mn-ea"/>
                          <a:cs typeface="Segoe UI" panose="020B0502040204020203" pitchFamily="34" charset="0"/>
                        </a:rPr>
                        <a:t>分钟</a:t>
                      </a:r>
                      <a:r>
                        <a:rPr lang="en-US" sz="1300" b="0" i="0" kern="1200" dirty="0">
                          <a:solidFill>
                            <a:schemeClr val="dk1"/>
                          </a:solidFill>
                          <a:latin typeface="Segoe UI" panose="020B0502040204020203" pitchFamily="34" charset="0"/>
                          <a:ea typeface="+mn-ea"/>
                          <a:cs typeface="Segoe UI" panose="020B0502040204020203" pitchFamily="34" charset="0"/>
                        </a:rPr>
                        <a:t>)</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zh-CN" altLang="en-US" sz="1300" dirty="0">
                          <a:latin typeface="Segoe UI" panose="020B0502040204020203" pitchFamily="34" charset="0"/>
                          <a:cs typeface="Segoe UI" panose="020B0502040204020203" pitchFamily="34" charset="0"/>
                        </a:rPr>
                        <a:t>确定在建议的解决方案中未满足的客户的需求</a:t>
                      </a:r>
                      <a:r>
                        <a:rPr lang="en-US" sz="1300" dirty="0">
                          <a:latin typeface="Segoe UI" panose="020B0502040204020203" pitchFamily="34" charset="0"/>
                          <a:cs typeface="Segoe UI" panose="020B0502040204020203" pitchFamily="34" charset="0"/>
                        </a:rPr>
                        <a:t>.</a:t>
                      </a:r>
                    </a:p>
                    <a:p>
                      <a:pPr marL="285750" lvl="0" indent="-285750">
                        <a:buFont typeface="Arial" panose="020B0604020202020204" pitchFamily="34" charset="0"/>
                        <a:buChar char="•"/>
                      </a:pPr>
                      <a:r>
                        <a:rPr lang="zh-CN" altLang="en-US" sz="1300" dirty="0">
                          <a:latin typeface="Segoe UI" panose="020B0502040204020203" pitchFamily="34" charset="0"/>
                          <a:cs typeface="Segoe UI" panose="020B0502040204020203" pitchFamily="34" charset="0"/>
                        </a:rPr>
                        <a:t>确定解决方案的好处</a:t>
                      </a:r>
                      <a:endParaRPr lang="en-US" altLang="zh-CN" sz="1300" dirty="0">
                        <a:latin typeface="Segoe UI" panose="020B0502040204020203" pitchFamily="34" charset="0"/>
                        <a:cs typeface="Segoe UI" panose="020B0502040204020203" pitchFamily="34" charset="0"/>
                      </a:endParaRPr>
                    </a:p>
                    <a:p>
                      <a:pPr marL="285750" lvl="0" indent="-285750">
                        <a:buFont typeface="Arial" panose="020B0604020202020204" pitchFamily="34" charset="0"/>
                        <a:buChar char="•"/>
                      </a:pPr>
                      <a:r>
                        <a:rPr lang="zh-CN" altLang="en-US" sz="1300" dirty="0">
                          <a:latin typeface="Segoe UI" panose="020B0502040204020203" pitchFamily="34" charset="0"/>
                          <a:cs typeface="Segoe UI" panose="020B0502040204020203" pitchFamily="34" charset="0"/>
                        </a:rPr>
                        <a:t>确定您将如何回应客户的疑义</a:t>
                      </a:r>
                      <a:r>
                        <a:rPr lang="en-US" sz="1300" dirty="0">
                          <a:latin typeface="Segoe UI" panose="020B0502040204020203" pitchFamily="34" charset="0"/>
                          <a:cs typeface="Segoe UI" panose="020B0502040204020203" pitchFamily="34" charset="0"/>
                        </a:rPr>
                        <a:t>.</a:t>
                      </a:r>
                    </a:p>
                    <a:p>
                      <a:pPr marL="285750" lvl="0" indent="-285750">
                        <a:buFont typeface="Arial" panose="020B0604020202020204" pitchFamily="34" charset="0"/>
                        <a:buChar char="•"/>
                      </a:pPr>
                      <a:r>
                        <a:rPr lang="zh-CN" altLang="en-US" sz="1300" dirty="0">
                          <a:latin typeface="Segoe UI" panose="020B0502040204020203" pitchFamily="34" charset="0"/>
                          <a:cs typeface="Segoe UI" panose="020B0502040204020203" pitchFamily="34" charset="0"/>
                        </a:rPr>
                        <a:t>准备给客户</a:t>
                      </a:r>
                      <a:r>
                        <a:rPr lang="en-US" altLang="zh-CN" sz="1300" dirty="0">
                          <a:latin typeface="Segoe UI" panose="020B0502040204020203" pitchFamily="34" charset="0"/>
                          <a:cs typeface="Segoe UI" panose="020B0502040204020203" pitchFamily="34" charset="0"/>
                        </a:rPr>
                        <a:t>15</a:t>
                      </a:r>
                      <a:r>
                        <a:rPr lang="zh-CN" altLang="en-US" sz="1300" dirty="0">
                          <a:latin typeface="Segoe UI" panose="020B0502040204020203" pitchFamily="34" charset="0"/>
                          <a:cs typeface="Segoe UI" panose="020B0502040204020203" pitchFamily="34" charset="0"/>
                        </a:rPr>
                        <a:t>分钟的口头演讲风格的演示文稿。</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400" dirty="0">
                <a:solidFill>
                  <a:schemeClr val="tx1"/>
                </a:solidFill>
                <a:latin typeface="Segoe UI Light" panose="020B0502040204020203" pitchFamily="34" charset="0"/>
                <a:cs typeface="Segoe UI Light" panose="020B0502040204020203" pitchFamily="34" charset="0"/>
              </a:rPr>
              <a:t>步骤</a:t>
            </a:r>
            <a:r>
              <a:rPr lang="en-US" sz="4400" dirty="0">
                <a:solidFill>
                  <a:schemeClr val="tx1"/>
                </a:solidFill>
                <a:latin typeface="Segoe UI Light" panose="020B0502040204020203" pitchFamily="34" charset="0"/>
                <a:cs typeface="Segoe UI Light" panose="020B0502040204020203" pitchFamily="34" charset="0"/>
              </a:rPr>
              <a:t> 3:  </a:t>
            </a:r>
            <a:r>
              <a:rPr lang="zh-CN" altLang="en-US" sz="4400" dirty="0">
                <a:solidFill>
                  <a:schemeClr val="tx1"/>
                </a:solidFill>
                <a:latin typeface="Segoe UI Light" panose="020B0502040204020203" pitchFamily="34" charset="0"/>
                <a:cs typeface="Segoe UI Light" panose="020B0502040204020203" pitchFamily="34" charset="0"/>
              </a:rPr>
              <a:t>提出解决方案</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zh-CN" altLang="en-US" sz="3600" dirty="0">
                <a:latin typeface="+mj-lt"/>
              </a:rPr>
              <a:t>结果</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 </a:t>
            </a:r>
            <a:r>
              <a:rPr lang="zh-CN" altLang="en-US" sz="2400" dirty="0">
                <a:latin typeface="Segoe UI Semilight" panose="020B0402040204020203" pitchFamily="34" charset="0"/>
                <a:cs typeface="Segoe UI Semilight" panose="020B0402040204020203" pitchFamily="34" charset="0"/>
              </a:rPr>
              <a:t>以 </a:t>
            </a:r>
            <a:r>
              <a:rPr lang="en-US" altLang="zh-CN" sz="2400" dirty="0">
                <a:latin typeface="Segoe UI Semilight" panose="020B0402040204020203" pitchFamily="34" charset="0"/>
                <a:cs typeface="Segoe UI Semilight" panose="020B0402040204020203" pitchFamily="34" charset="0"/>
              </a:rPr>
              <a:t>15 </a:t>
            </a:r>
            <a:r>
              <a:rPr lang="zh-CN" altLang="en-US" sz="2400" dirty="0">
                <a:latin typeface="Segoe UI Semilight" panose="020B0402040204020203" pitchFamily="34" charset="0"/>
                <a:cs typeface="Segoe UI Semilight" panose="020B0402040204020203" pitchFamily="34" charset="0"/>
              </a:rPr>
              <a:t>分钟的</a:t>
            </a:r>
            <a:r>
              <a:rPr lang="en-US" altLang="zh-CN" sz="2400" dirty="0">
                <a:latin typeface="Segoe UI Semilight" panose="020B0402040204020203" pitchFamily="34" charset="0"/>
                <a:cs typeface="Segoe UI Semilight" panose="020B0402040204020203" pitchFamily="34" charset="0"/>
              </a:rPr>
              <a:t>chalk-talk </a:t>
            </a:r>
            <a:r>
              <a:rPr lang="zh-CN" altLang="en-US" sz="2400" dirty="0">
                <a:latin typeface="Segoe UI Semilight" panose="020B0402040204020203" pitchFamily="34" charset="0"/>
                <a:cs typeface="Segoe UI Semilight" panose="020B0402040204020203" pitchFamily="34" charset="0"/>
              </a:rPr>
              <a:t>形式为目标客户提供解决方案。</a:t>
            </a:r>
          </a:p>
          <a:p>
            <a:pPr>
              <a:lnSpc>
                <a:spcPct val="90000"/>
              </a:lnSpc>
              <a:spcAft>
                <a:spcPts val="600"/>
              </a:spcAft>
            </a:pPr>
            <a:endParaRPr lang="zh-CN" alt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zh-CN" altLang="en-US" sz="3600" dirty="0">
                <a:latin typeface="+mj-lt"/>
              </a:rPr>
              <a:t>时间</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a:t>
            </a:r>
            <a:r>
              <a:rPr lang="zh-CN" altLang="en-US" sz="2400" dirty="0">
                <a:latin typeface="Segoe UI Semilight" panose="020B0402040204020203" pitchFamily="34" charset="0"/>
                <a:cs typeface="Segoe UI Semilight" panose="020B0402040204020203" pitchFamily="34" charset="0"/>
              </a:rPr>
              <a:t>分钟</a:t>
            </a:r>
            <a:r>
              <a:rPr lang="en-US" sz="2400" dirty="0">
                <a:latin typeface="Segoe UI Semilight" panose="020B0402040204020203" pitchFamily="34" charset="0"/>
                <a:cs typeface="Segoe UI Semilight" panose="020B0402040204020203" pitchFamily="34" charset="0"/>
              </a:rPr>
              <a:t> (</a:t>
            </a:r>
            <a:r>
              <a:rPr lang="zh-CN" altLang="en-US" sz="2400" dirty="0">
                <a:latin typeface="Segoe UI Semilight" panose="020B0402040204020203" pitchFamily="34" charset="0"/>
                <a:cs typeface="Segoe UI Semilight" panose="020B0402040204020203" pitchFamily="34" charset="0"/>
              </a:rPr>
              <a:t>每个团队 </a:t>
            </a:r>
            <a:r>
              <a:rPr lang="en-US" altLang="zh-CN" sz="2400" dirty="0">
                <a:latin typeface="Segoe UI Semilight" panose="020B0402040204020203" pitchFamily="34" charset="0"/>
                <a:cs typeface="Segoe UI Semilight" panose="020B0402040204020203" pitchFamily="34" charset="0"/>
              </a:rPr>
              <a:t>15 </a:t>
            </a:r>
            <a:r>
              <a:rPr lang="zh-CN" altLang="en-US" sz="2400" dirty="0">
                <a:latin typeface="Segoe UI Semilight" panose="020B0402040204020203" pitchFamily="34" charset="0"/>
                <a:cs typeface="Segoe UI Semilight" panose="020B0402040204020203" pitchFamily="34" charset="0"/>
              </a:rPr>
              <a:t>分钟来展示和接收反馈）</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mj-lt"/>
            </a:endParaRPr>
          </a:p>
          <a:p>
            <a:pPr>
              <a:lnSpc>
                <a:spcPct val="90000"/>
              </a:lnSpc>
              <a:spcAft>
                <a:spcPts val="600"/>
              </a:spcAft>
            </a:pPr>
            <a:r>
              <a:rPr lang="zh-CN" altLang="en-US" sz="3600" dirty="0">
                <a:latin typeface="+mj-lt"/>
              </a:rPr>
              <a:t>方向</a:t>
            </a:r>
            <a:endParaRPr lang="en-US" sz="3600" dirty="0">
              <a:latin typeface="+mj-lt"/>
            </a:endParaRPr>
          </a:p>
          <a:p>
            <a:pPr marL="457200" lvl="0" indent="-457200">
              <a:buFont typeface="+mj-lt"/>
              <a:buAutoNum type="arabicPeriod"/>
            </a:pPr>
            <a:r>
              <a:rPr lang="en-US" altLang="zh-CN" sz="2000" dirty="0">
                <a:latin typeface="Segoe UI Semilight" panose="020B0402040204020203" pitchFamily="34" charset="0"/>
                <a:cs typeface="Segoe UI Semilight" panose="020B0402040204020203" pitchFamily="34" charset="0"/>
              </a:rPr>
              <a:t>2</a:t>
            </a:r>
            <a:r>
              <a:rPr lang="zh-CN" altLang="en-US" sz="2000" dirty="0">
                <a:latin typeface="Segoe UI Semilight" panose="020B0402040204020203" pitchFamily="34" charset="0"/>
                <a:cs typeface="Segoe UI Semilight" panose="020B0402040204020203" pitchFamily="34" charset="0"/>
              </a:rPr>
              <a:t>个团队进行配对</a:t>
            </a:r>
            <a:r>
              <a:rPr lang="en-US" sz="2000" dirty="0">
                <a:latin typeface="Segoe UI Semilight" panose="020B0402040204020203" pitchFamily="34" charset="0"/>
                <a:cs typeface="Segoe UI Semilight" panose="020B0402040204020203" pitchFamily="34" charset="0"/>
              </a:rPr>
              <a:t>.</a:t>
            </a:r>
          </a:p>
          <a:p>
            <a:pPr marL="457200" lvl="0" indent="-457200">
              <a:buFont typeface="+mj-lt"/>
              <a:buAutoNum type="arabicPeriod"/>
            </a:pPr>
            <a:r>
              <a:rPr lang="en-US" altLang="zh-CN" sz="2000" dirty="0">
                <a:latin typeface="Segoe UI Semilight" panose="020B0402040204020203" pitchFamily="34" charset="0"/>
                <a:cs typeface="Segoe UI Semilight" panose="020B0402040204020203" pitchFamily="34" charset="0"/>
              </a:rPr>
              <a:t>1</a:t>
            </a:r>
            <a:r>
              <a:rPr lang="zh-CN" altLang="en-US" sz="2000" dirty="0">
                <a:latin typeface="Segoe UI Semilight" panose="020B0402040204020203" pitchFamily="34" charset="0"/>
                <a:cs typeface="Segoe UI Semilight" panose="020B0402040204020203" pitchFamily="34" charset="0"/>
              </a:rPr>
              <a:t>个代表</a:t>
            </a:r>
            <a:r>
              <a:rPr lang="en-US" altLang="zh-CN" sz="2000" dirty="0">
                <a:latin typeface="Segoe UI Semilight" panose="020B0402040204020203" pitchFamily="34" charset="0"/>
                <a:cs typeface="Segoe UI Semilight" panose="020B0402040204020203" pitchFamily="34" charset="0"/>
              </a:rPr>
              <a:t>Microsoft</a:t>
            </a:r>
            <a:r>
              <a:rPr lang="zh-CN" altLang="en-US" sz="2000" dirty="0">
                <a:latin typeface="Segoe UI Semilight" panose="020B0402040204020203" pitchFamily="34" charset="0"/>
                <a:cs typeface="Segoe UI Semilight" panose="020B0402040204020203" pitchFamily="34" charset="0"/>
              </a:rPr>
              <a:t>团队，另一个团队是客户</a:t>
            </a:r>
            <a:r>
              <a:rPr lang="en-US" sz="2000" dirty="0">
                <a:latin typeface="Segoe UI Semilight" panose="020B0402040204020203" pitchFamily="34" charset="0"/>
                <a:cs typeface="Segoe UI Semilight" panose="020B0402040204020203" pitchFamily="34" charset="0"/>
              </a:rPr>
              <a:t>.</a:t>
            </a:r>
          </a:p>
          <a:p>
            <a:pPr marL="457200" lvl="0" indent="-457200">
              <a:buFont typeface="+mj-lt"/>
              <a:buAutoNum type="arabicPeriod"/>
            </a:pPr>
            <a:r>
              <a:rPr lang="zh-CN" altLang="en-US" sz="2000" dirty="0">
                <a:latin typeface="Segoe UI Semilight" panose="020B0402040204020203" pitchFamily="34" charset="0"/>
                <a:cs typeface="Segoe UI Semilight" panose="020B0402040204020203" pitchFamily="34" charset="0"/>
              </a:rPr>
              <a:t> </a:t>
            </a:r>
            <a:r>
              <a:rPr lang="en-US" altLang="zh-CN" sz="2000" dirty="0">
                <a:latin typeface="Segoe UI Semilight" panose="020B0402040204020203" pitchFamily="34" charset="0"/>
                <a:cs typeface="Segoe UI Semilight" panose="020B0402040204020203" pitchFamily="34" charset="0"/>
              </a:rPr>
              <a:t>Microsoft</a:t>
            </a:r>
            <a:r>
              <a:rPr lang="zh-CN" altLang="en-US" sz="2000" dirty="0">
                <a:latin typeface="Segoe UI Semilight" panose="020B0402040204020203" pitchFamily="34" charset="0"/>
                <a:cs typeface="Segoe UI Semilight" panose="020B0402040204020203" pitchFamily="34" charset="0"/>
              </a:rPr>
              <a:t>团队向客户介绍了他们提出的解决方案</a:t>
            </a:r>
            <a:r>
              <a:rPr lang="en-US" sz="2000" dirty="0">
                <a:latin typeface="Segoe UI Semilight" panose="020B0402040204020203" pitchFamily="34" charset="0"/>
                <a:cs typeface="Segoe UI Semilight" panose="020B0402040204020203" pitchFamily="34" charset="0"/>
              </a:rPr>
              <a:t>.</a:t>
            </a:r>
          </a:p>
          <a:p>
            <a:pPr marL="457200" lvl="0" indent="-457200">
              <a:buFont typeface="+mj-lt"/>
              <a:buAutoNum type="arabicPeriod"/>
            </a:pPr>
            <a:r>
              <a:rPr lang="zh-CN" altLang="en-US" sz="2000" dirty="0">
                <a:latin typeface="Segoe UI Semilight" panose="020B0402040204020203" pitchFamily="34" charset="0"/>
                <a:cs typeface="Segoe UI Semilight" panose="020B0402040204020203" pitchFamily="34" charset="0"/>
              </a:rPr>
              <a:t>客户从异议列表中提出异议之一</a:t>
            </a:r>
            <a:r>
              <a:rPr lang="en-US" sz="2000" dirty="0">
                <a:latin typeface="Segoe UI Semilight" panose="020B0402040204020203" pitchFamily="34" charset="0"/>
                <a:cs typeface="Segoe UI Semilight" panose="020B0402040204020203" pitchFamily="34" charset="0"/>
              </a:rPr>
              <a:t>.</a:t>
            </a:r>
          </a:p>
          <a:p>
            <a:pPr marL="457200" lvl="0" indent="-457200">
              <a:buFont typeface="+mj-lt"/>
              <a:buAutoNum type="arabicPeriod"/>
            </a:pPr>
            <a:r>
              <a:rPr lang="en-US" altLang="zh-CN" sz="2000" dirty="0">
                <a:latin typeface="Segoe UI Semilight" panose="020B0402040204020203" pitchFamily="34" charset="0"/>
                <a:cs typeface="Segoe UI Semilight" panose="020B0402040204020203" pitchFamily="34" charset="0"/>
              </a:rPr>
              <a:t>Microsoft</a:t>
            </a:r>
            <a:r>
              <a:rPr lang="zh-CN" altLang="en-US" sz="2000" dirty="0">
                <a:latin typeface="Segoe UI Semilight" panose="020B0402040204020203" pitchFamily="34" charset="0"/>
                <a:cs typeface="Segoe UI Semilight" panose="020B0402040204020203" pitchFamily="34" charset="0"/>
              </a:rPr>
              <a:t>团队对此异议作出了回应</a:t>
            </a:r>
            <a:r>
              <a:rPr lang="en-US" sz="2000" dirty="0">
                <a:latin typeface="Segoe UI Semilight" panose="020B0402040204020203" pitchFamily="34" charset="0"/>
                <a:cs typeface="Segoe UI Semilight" panose="020B0402040204020203" pitchFamily="34" charset="0"/>
              </a:rPr>
              <a:t>.</a:t>
            </a:r>
          </a:p>
          <a:p>
            <a:pPr marL="457200" lvl="0" indent="-457200">
              <a:buFont typeface="+mj-lt"/>
              <a:buAutoNum type="arabicPeriod"/>
            </a:pPr>
            <a:r>
              <a:rPr lang="zh-CN" altLang="en-US" sz="2000" dirty="0">
                <a:latin typeface="Segoe UI Semilight" panose="020B0402040204020203" pitchFamily="34" charset="0"/>
                <a:cs typeface="Segoe UI Semilight" panose="020B0402040204020203" pitchFamily="34" charset="0"/>
              </a:rPr>
              <a:t>客户团队向</a:t>
            </a:r>
            <a:r>
              <a:rPr lang="en-US" altLang="zh-CN" sz="2000" dirty="0">
                <a:latin typeface="Segoe UI Semilight" panose="020B0402040204020203" pitchFamily="34" charset="0"/>
                <a:cs typeface="Segoe UI Semilight" panose="020B0402040204020203" pitchFamily="34" charset="0"/>
              </a:rPr>
              <a:t>Microsoft</a:t>
            </a:r>
            <a:r>
              <a:rPr lang="zh-CN" altLang="en-US" sz="2000" dirty="0">
                <a:latin typeface="Segoe UI Semilight" panose="020B0402040204020203" pitchFamily="34" charset="0"/>
                <a:cs typeface="Segoe UI Semilight" panose="020B0402040204020203" pitchFamily="34" charset="0"/>
              </a:rPr>
              <a:t>团队提供反馈</a:t>
            </a:r>
            <a:r>
              <a:rPr lang="en-US" sz="2000" dirty="0">
                <a:latin typeface="Segoe UI Semilight" panose="020B0402040204020203" pitchFamily="34" charset="0"/>
                <a:cs typeface="Segoe UI Semilight" panose="020B0402040204020203" pitchFamily="34" charset="0"/>
              </a:rPr>
              <a:t>.</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400" dirty="0">
                <a:solidFill>
                  <a:schemeClr val="tx1"/>
                </a:solidFill>
                <a:latin typeface="Segoe UI Light" panose="020B0502040204020203" pitchFamily="34" charset="0"/>
                <a:cs typeface="Segoe UI Light" panose="020B0502040204020203" pitchFamily="34" charset="0"/>
              </a:rPr>
              <a:t>总结</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825663"/>
          </a:xfrm>
          <a:prstGeom prst="rect">
            <a:avLst/>
          </a:prstGeom>
          <a:noFill/>
        </p:spPr>
        <p:txBody>
          <a:bodyPr wrap="square" lIns="182880" tIns="146304" rIns="182880" bIns="146304" rtlCol="0">
            <a:spAutoFit/>
          </a:bodyPr>
          <a:lstStyle/>
          <a:p>
            <a:pPr>
              <a:lnSpc>
                <a:spcPct val="90000"/>
              </a:lnSpc>
              <a:spcAft>
                <a:spcPts val="600"/>
              </a:spcAft>
            </a:pPr>
            <a:r>
              <a:rPr lang="zh-CN" altLang="en-US" sz="3600" dirty="0">
                <a:latin typeface="+mj-lt"/>
              </a:rPr>
              <a:t>结果</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 </a:t>
            </a:r>
          </a:p>
          <a:p>
            <a:pPr>
              <a:lnSpc>
                <a:spcPct val="90000"/>
              </a:lnSpc>
              <a:spcAft>
                <a:spcPts val="600"/>
              </a:spcAft>
            </a:pPr>
            <a:r>
              <a:rPr lang="zh-CN" altLang="en-US" sz="2400" dirty="0">
                <a:latin typeface="Segoe UI Semilight" panose="020B0402040204020203" pitchFamily="34" charset="0"/>
                <a:cs typeface="Segoe UI Semilight" panose="020B0402040204020203" pitchFamily="34" charset="0"/>
              </a:rPr>
              <a:t>选出案例研究的首选解决方案。确定其他团队设计的解决方案。</a:t>
            </a:r>
          </a:p>
          <a:p>
            <a:pPr>
              <a:lnSpc>
                <a:spcPct val="90000"/>
              </a:lnSpc>
              <a:spcAft>
                <a:spcPts val="600"/>
              </a:spcAft>
            </a:pPr>
            <a:endParaRPr lang="zh-CN" alt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zh-CN" altLang="en-US" sz="3600" dirty="0">
                <a:latin typeface="+mj-lt"/>
              </a:rPr>
              <a:t>时间</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a:t>
            </a:r>
            <a:r>
              <a:rPr lang="zh-CN" altLang="en-US" sz="2400" dirty="0">
                <a:latin typeface="Segoe UI Semilight" panose="020B0402040204020203" pitchFamily="34" charset="0"/>
                <a:cs typeface="Segoe UI Semilight" panose="020B0402040204020203" pitchFamily="34" charset="0"/>
              </a:rPr>
              <a:t>分钟</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900" dirty="0">
                <a:solidFill>
                  <a:schemeClr val="tx1"/>
                </a:solidFill>
                <a:cs typeface="Segoe UI" panose="020B0502040204020203" pitchFamily="34" charset="0"/>
              </a:rPr>
              <a:t>首选目标受众</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Contoso </a:t>
            </a:r>
            <a:r>
              <a:rPr lang="zh-CN" altLang="en-US" sz="2800" dirty="0">
                <a:solidFill>
                  <a:schemeClr val="tx1"/>
                </a:solidFill>
                <a:latin typeface="Segoe UI Semilight" panose="020B0402040204020203" pitchFamily="34" charset="0"/>
                <a:cs typeface="Segoe UI Semilight" panose="020B0402040204020203" pitchFamily="34" charset="0"/>
              </a:rPr>
              <a:t>公司总经理</a:t>
            </a:r>
            <a:r>
              <a:rPr lang="en-US" altLang="zh-CN" sz="2800" dirty="0">
                <a:solidFill>
                  <a:schemeClr val="tx1"/>
                </a:solidFill>
                <a:latin typeface="Segoe UI Semilight" panose="020B0402040204020203" pitchFamily="34" charset="0"/>
                <a:cs typeface="Segoe UI Semilight" panose="020B0402040204020203" pitchFamily="34" charset="0"/>
              </a:rPr>
              <a:t>,</a:t>
            </a:r>
            <a:endParaRPr lang="en-US" sz="2800" dirty="0">
              <a:solidFill>
                <a:schemeClr val="tx1"/>
              </a:solidFill>
              <a:latin typeface="Segoe UI Semilight" panose="020B0402040204020203" pitchFamily="34" charset="0"/>
              <a:cs typeface="Segoe UI Semilight" panose="020B0402040204020203" pitchFamily="34" charset="0"/>
            </a:endParaRP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zh-CN" altLang="en-US" sz="2800" dirty="0">
                <a:solidFill>
                  <a:schemeClr val="tx1"/>
                </a:solidFill>
                <a:latin typeface="Segoe UI Semilight" panose="020B0402040204020203" pitchFamily="34" charset="0"/>
                <a:cs typeface="Segoe UI Semilight" panose="020B0402040204020203" pitchFamily="34" charset="0"/>
              </a:rPr>
              <a:t>主要受众是业务和技术决策者。</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zh-CN" altLang="en-US" sz="2800" dirty="0">
                <a:solidFill>
                  <a:schemeClr val="tx1"/>
                </a:solidFill>
                <a:latin typeface="Segoe UI Semilight" panose="020B0402040204020203" pitchFamily="34" charset="0"/>
                <a:cs typeface="Segoe UI Semilight" panose="020B0402040204020203" pitchFamily="34" charset="0"/>
              </a:rPr>
              <a:t>通常，我们会与向首席信息官（</a:t>
            </a:r>
            <a:r>
              <a:rPr lang="en-US" altLang="zh-CN" sz="2800" dirty="0">
                <a:solidFill>
                  <a:schemeClr val="tx1"/>
                </a:solidFill>
                <a:latin typeface="Segoe UI Semilight" panose="020B0402040204020203" pitchFamily="34" charset="0"/>
                <a:cs typeface="Segoe UI Semilight" panose="020B0402040204020203" pitchFamily="34" charset="0"/>
              </a:rPr>
              <a:t>CIO</a:t>
            </a:r>
            <a:r>
              <a:rPr lang="zh-CN" altLang="en-US" sz="2800" dirty="0">
                <a:solidFill>
                  <a:schemeClr val="tx1"/>
                </a:solidFill>
                <a:latin typeface="Segoe UI Semilight" panose="020B0402040204020203" pitchFamily="34" charset="0"/>
                <a:cs typeface="Segoe UI Semilight" panose="020B0402040204020203" pitchFamily="34" charset="0"/>
              </a:rPr>
              <a:t>）汇报的基础架构经理，或与业务线（</a:t>
            </a:r>
            <a:r>
              <a:rPr lang="en-US" altLang="zh-CN" sz="2800" dirty="0">
                <a:solidFill>
                  <a:schemeClr val="tx1"/>
                </a:solidFill>
                <a:latin typeface="Segoe UI Semilight" panose="020B0402040204020203" pitchFamily="34" charset="0"/>
                <a:cs typeface="Segoe UI Semilight" panose="020B0402040204020203" pitchFamily="34" charset="0"/>
              </a:rPr>
              <a:t>LOB</a:t>
            </a:r>
            <a:r>
              <a:rPr lang="zh-CN" altLang="en-US" sz="2800" dirty="0">
                <a:solidFill>
                  <a:schemeClr val="tx1"/>
                </a:solidFill>
                <a:latin typeface="Segoe UI Semilight" panose="020B0402040204020203" pitchFamily="34" charset="0"/>
                <a:cs typeface="Segoe UI Semilight" panose="020B0402040204020203" pitchFamily="34" charset="0"/>
              </a:rPr>
              <a:t>）副总裁（</a:t>
            </a:r>
            <a:r>
              <a:rPr lang="en-US" altLang="zh-CN" sz="2800" dirty="0">
                <a:solidFill>
                  <a:schemeClr val="tx1"/>
                </a:solidFill>
                <a:latin typeface="Segoe UI Semilight" panose="020B0402040204020203" pitchFamily="34" charset="0"/>
                <a:cs typeface="Segoe UI Semilight" panose="020B0402040204020203" pitchFamily="34" charset="0"/>
              </a:rPr>
              <a:t>VP</a:t>
            </a:r>
            <a:r>
              <a:rPr lang="zh-CN" altLang="en-US" sz="2800" dirty="0">
                <a:solidFill>
                  <a:schemeClr val="tx1"/>
                </a:solidFill>
                <a:latin typeface="Segoe UI Semilight" panose="020B0402040204020203" pitchFamily="34" charset="0"/>
                <a:cs typeface="Segoe UI Semilight" panose="020B0402040204020203" pitchFamily="34" charset="0"/>
              </a:rPr>
              <a:t>），首席营销官（</a:t>
            </a:r>
            <a:r>
              <a:rPr lang="en-US" altLang="zh-CN" sz="2800" dirty="0">
                <a:solidFill>
                  <a:schemeClr val="tx1"/>
                </a:solidFill>
                <a:latin typeface="Segoe UI Semilight" panose="020B0402040204020203" pitchFamily="34" charset="0"/>
                <a:cs typeface="Segoe UI Semilight" panose="020B0402040204020203" pitchFamily="34" charset="0"/>
              </a:rPr>
              <a:t>CMO</a:t>
            </a:r>
            <a:r>
              <a:rPr lang="zh-CN" altLang="en-US" sz="2800" dirty="0">
                <a:solidFill>
                  <a:schemeClr val="tx1"/>
                </a:solidFill>
                <a:latin typeface="Segoe UI Semilight" panose="020B0402040204020203" pitchFamily="34" charset="0"/>
                <a:cs typeface="Segoe UI Semilight" panose="020B0402040204020203" pitchFamily="34" charset="0"/>
              </a:rPr>
              <a:t>）等应用程序赞助商进行报告，或者与那些代表向应用程序发起人报告的业务部门</a:t>
            </a:r>
            <a:r>
              <a:rPr lang="en-US" altLang="zh-CN" sz="2800" dirty="0">
                <a:solidFill>
                  <a:schemeClr val="tx1"/>
                </a:solidFill>
                <a:latin typeface="Segoe UI Semilight" panose="020B0402040204020203" pitchFamily="34" charset="0"/>
                <a:cs typeface="Segoe UI Semilight" panose="020B0402040204020203" pitchFamily="34" charset="0"/>
              </a:rPr>
              <a:t>IT</a:t>
            </a:r>
            <a:r>
              <a:rPr lang="zh-CN" altLang="en-US" sz="2800" dirty="0">
                <a:solidFill>
                  <a:schemeClr val="tx1"/>
                </a:solidFill>
                <a:latin typeface="Segoe UI Semilight" panose="020B0402040204020203" pitchFamily="34" charset="0"/>
                <a:cs typeface="Segoe UI Semilight" panose="020B0402040204020203" pitchFamily="34" charset="0"/>
              </a:rPr>
              <a:t>或开发人员。</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 </a:t>
            </a:r>
            <a:r>
              <a:rPr lang="en-US" sz="4900" dirty="0">
                <a:solidFill>
                  <a:schemeClr val="tx1"/>
                </a:solidFill>
                <a:cs typeface="Segoe UI" panose="020B0502040204020203" pitchFamily="34" charset="0"/>
              </a:rPr>
              <a:t>- 2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zh-CN" altLang="en-US" sz="3600" dirty="0">
                <a:solidFill>
                  <a:schemeClr val="tx1"/>
                </a:solidFill>
                <a:latin typeface="+mj-lt"/>
              </a:rPr>
              <a:t>移动 和 </a:t>
            </a:r>
            <a:r>
              <a:rPr lang="en-US" altLang="zh-CN" sz="3600" dirty="0">
                <a:solidFill>
                  <a:schemeClr val="tx1"/>
                </a:solidFill>
                <a:latin typeface="+mj-lt"/>
              </a:rPr>
              <a:t>Web</a:t>
            </a:r>
            <a:r>
              <a:rPr lang="zh-CN" altLang="en-US" sz="3600" dirty="0">
                <a:solidFill>
                  <a:schemeClr val="tx1"/>
                </a:solidFill>
                <a:latin typeface="+mj-lt"/>
              </a:rPr>
              <a:t>应用程序</a:t>
            </a:r>
            <a:endParaRPr lang="en-US" sz="2000" dirty="0">
              <a:solidFill>
                <a:schemeClr val="tx1"/>
              </a:solidFill>
              <a:latin typeface="+mj-lt"/>
            </a:endParaRPr>
          </a:p>
          <a:p>
            <a:r>
              <a:rPr lang="zh-CN" altLang="en-US" sz="2600" dirty="0">
                <a:solidFill>
                  <a:schemeClr val="tx1"/>
                </a:solidFill>
                <a:latin typeface="Segoe UI Semilight" panose="020B0402040204020203" pitchFamily="34" charset="0"/>
                <a:cs typeface="Segoe UI Semilight" panose="020B0402040204020203" pitchFamily="34" charset="0"/>
              </a:rPr>
              <a:t>使用</a:t>
            </a:r>
            <a:r>
              <a:rPr lang="en-US" sz="2600" dirty="0">
                <a:solidFill>
                  <a:schemeClr val="tx1"/>
                </a:solidFill>
                <a:latin typeface="Segoe UI Semilight" panose="020B0402040204020203" pitchFamily="34" charset="0"/>
                <a:cs typeface="Segoe UI Semilight" panose="020B0402040204020203" pitchFamily="34" charset="0"/>
              </a:rPr>
              <a:t> Xamarin </a:t>
            </a:r>
            <a:r>
              <a:rPr lang="zh-CN" altLang="en-US" sz="2600" dirty="0">
                <a:solidFill>
                  <a:schemeClr val="tx1"/>
                </a:solidFill>
                <a:latin typeface="Segoe UI Semilight" panose="020B0402040204020203" pitchFamily="34" charset="0"/>
                <a:cs typeface="Segoe UI Semilight" panose="020B0402040204020203" pitchFamily="34" charset="0"/>
              </a:rPr>
              <a:t>构建移动应用</a:t>
            </a:r>
            <a:endParaRPr lang="en-US" sz="2600" dirty="0">
              <a:solidFill>
                <a:schemeClr val="tx1"/>
              </a:solidFill>
              <a:latin typeface="Segoe UI Semilight" panose="020B0402040204020203" pitchFamily="34" charset="0"/>
              <a:cs typeface="Segoe UI Semilight" panose="020B0402040204020203" pitchFamily="34" charset="0"/>
            </a:endParaRPr>
          </a:p>
          <a:p>
            <a:r>
              <a:rPr lang="zh-CN" altLang="en-US" sz="2600" dirty="0">
                <a:solidFill>
                  <a:schemeClr val="tx1"/>
                </a:solidFill>
                <a:latin typeface="Segoe UI Semilight" panose="020B0402040204020203" pitchFamily="34" charset="0"/>
                <a:cs typeface="Segoe UI Semilight" panose="020B0402040204020203" pitchFamily="34" charset="0"/>
              </a:rPr>
              <a:t>使用一个 </a:t>
            </a:r>
            <a:r>
              <a:rPr lang="en-US" sz="2600" dirty="0">
                <a:solidFill>
                  <a:schemeClr val="tx1"/>
                </a:solidFill>
                <a:latin typeface="Segoe UI Semilight" panose="020B0402040204020203" pitchFamily="34" charset="0"/>
                <a:cs typeface="Segoe UI Semilight" panose="020B0402040204020203" pitchFamily="34" charset="0"/>
              </a:rPr>
              <a:t>API </a:t>
            </a:r>
            <a:r>
              <a:rPr lang="zh-CN" altLang="en-US" sz="2600" dirty="0">
                <a:solidFill>
                  <a:schemeClr val="tx1"/>
                </a:solidFill>
                <a:latin typeface="Segoe UI Semilight" panose="020B0402040204020203" pitchFamily="34" charset="0"/>
                <a:cs typeface="Segoe UI Semilight" panose="020B0402040204020203" pitchFamily="34" charset="0"/>
              </a:rPr>
              <a:t>作为后端</a:t>
            </a:r>
            <a:endParaRPr lang="en-US" sz="2600" dirty="0">
              <a:solidFill>
                <a:schemeClr val="tx1"/>
              </a:solidFill>
              <a:latin typeface="Segoe UI Semilight" panose="020B0402040204020203" pitchFamily="34" charset="0"/>
              <a:cs typeface="Segoe UI Semilight" panose="020B0402040204020203" pitchFamily="34" charset="0"/>
            </a:endParaRPr>
          </a:p>
          <a:p>
            <a:r>
              <a:rPr lang="zh-CN" altLang="en-US" sz="2600" dirty="0">
                <a:solidFill>
                  <a:schemeClr val="tx1"/>
                </a:solidFill>
                <a:latin typeface="Segoe UI Semilight" panose="020B0402040204020203" pitchFamily="34" charset="0"/>
                <a:cs typeface="Segoe UI Semilight" panose="020B0402040204020203" pitchFamily="34" charset="0"/>
              </a:rPr>
              <a:t>使用</a:t>
            </a:r>
            <a:r>
              <a:rPr lang="en-US" sz="2600" dirty="0">
                <a:solidFill>
                  <a:schemeClr val="tx1"/>
                </a:solidFill>
                <a:latin typeface="Segoe UI Semilight" panose="020B0402040204020203" pitchFamily="34" charset="0"/>
                <a:cs typeface="Segoe UI Semilight" panose="020B0402040204020203" pitchFamily="34" charset="0"/>
              </a:rPr>
              <a:t>Web App</a:t>
            </a:r>
            <a:r>
              <a:rPr lang="zh-CN" altLang="en-US" sz="2600" dirty="0">
                <a:solidFill>
                  <a:schemeClr val="tx1"/>
                </a:solidFill>
                <a:latin typeface="Segoe UI Semilight" panose="020B0402040204020203" pitchFamily="34" charset="0"/>
                <a:cs typeface="Segoe UI Semilight" panose="020B0402040204020203" pitchFamily="34" charset="0"/>
              </a:rPr>
              <a:t>宿主 </a:t>
            </a:r>
            <a:r>
              <a:rPr lang="en-US" altLang="zh-CN" sz="2600" dirty="0">
                <a:solidFill>
                  <a:schemeClr val="tx1"/>
                </a:solidFill>
                <a:latin typeface="Segoe UI Semilight" panose="020B0402040204020203" pitchFamily="34" charset="0"/>
                <a:cs typeface="Segoe UI Semilight" panose="020B0402040204020203" pitchFamily="34" charset="0"/>
              </a:rPr>
              <a:t>Web</a:t>
            </a:r>
            <a:r>
              <a:rPr lang="zh-CN" altLang="en-US" sz="2600" dirty="0">
                <a:solidFill>
                  <a:schemeClr val="tx1"/>
                </a:solidFill>
                <a:latin typeface="Segoe UI Semilight" panose="020B0402040204020203" pitchFamily="34" charset="0"/>
                <a:cs typeface="Segoe UI Semilight" panose="020B0402040204020203" pitchFamily="34" charset="0"/>
              </a:rPr>
              <a:t>网站</a:t>
            </a:r>
            <a:endParaRPr lang="en-US" sz="2600" dirty="0">
              <a:solidFill>
                <a:schemeClr val="tx1"/>
              </a:solidFill>
              <a:latin typeface="Segoe UI Semilight" panose="020B0402040204020203" pitchFamily="34" charset="0"/>
              <a:cs typeface="Segoe UI Semilight" panose="020B0402040204020203" pitchFamily="34" charset="0"/>
            </a:endParaRPr>
          </a:p>
          <a:p>
            <a:r>
              <a:rPr lang="zh-CN" altLang="en-US" sz="2600" dirty="0">
                <a:solidFill>
                  <a:schemeClr val="tx1"/>
                </a:solidFill>
                <a:latin typeface="Segoe UI Semilight" panose="020B0402040204020203" pitchFamily="34" charset="0"/>
                <a:cs typeface="Segoe UI Semilight" panose="020B0402040204020203" pitchFamily="34" charset="0"/>
              </a:rPr>
              <a:t>使用 </a:t>
            </a:r>
            <a:r>
              <a:rPr lang="en-US" altLang="zh-CN" sz="2600" dirty="0">
                <a:solidFill>
                  <a:schemeClr val="tx1"/>
                </a:solidFill>
                <a:latin typeface="Segoe UI Semilight" panose="020B0402040204020203" pitchFamily="34" charset="0"/>
                <a:cs typeface="Segoe UI Semilight" panose="020B0402040204020203" pitchFamily="34" charset="0"/>
              </a:rPr>
              <a:t>Azure </a:t>
            </a:r>
            <a:r>
              <a:rPr lang="en-US" sz="2600" dirty="0">
                <a:solidFill>
                  <a:schemeClr val="tx1"/>
                </a:solidFill>
                <a:latin typeface="Segoe UI Semilight" panose="020B0402040204020203" pitchFamily="34" charset="0"/>
                <a:cs typeface="Segoe UI Semilight" panose="020B0402040204020203" pitchFamily="34" charset="0"/>
              </a:rPr>
              <a:t>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F6BADD0-F208-4669-AF6E-9BE1450B4454}"/>
              </a:ext>
            </a:extLst>
          </p:cNvPr>
          <p:cNvGrpSpPr/>
          <p:nvPr/>
        </p:nvGrpSpPr>
        <p:grpSpPr>
          <a:xfrm>
            <a:off x="2467892" y="4462095"/>
            <a:ext cx="9153351" cy="635320"/>
            <a:chOff x="2516084" y="4551437"/>
            <a:chExt cx="9340153" cy="648285"/>
          </a:xfrm>
        </p:grpSpPr>
        <p:sp>
          <p:nvSpPr>
            <p:cNvPr id="83" name="Right Brace 82">
              <a:extLst>
                <a:ext uri="{FF2B5EF4-FFF2-40B4-BE49-F238E27FC236}">
                  <a16:creationId xmlns:a16="http://schemas.microsoft.com/office/drawing/2014/main" id="{BCF58D0B-67D7-4AA5-9DDD-C3B2CFB34B6B}"/>
                </a:ext>
              </a:extLst>
            </p:cNvPr>
            <p:cNvSpPr/>
            <p:nvPr/>
          </p:nvSpPr>
          <p:spPr>
            <a:xfrm rot="16200000">
              <a:off x="7112460" y="455944"/>
              <a:ext cx="147402" cy="934015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grpSp>
          <p:nvGrpSpPr>
            <p:cNvPr id="84" name="Group 83">
              <a:extLst>
                <a:ext uri="{FF2B5EF4-FFF2-40B4-BE49-F238E27FC236}">
                  <a16:creationId xmlns:a16="http://schemas.microsoft.com/office/drawing/2014/main" id="{B0CD8E41-532D-41A2-B24D-D9F2EC1601B2}"/>
                </a:ext>
              </a:extLst>
            </p:cNvPr>
            <p:cNvGrpSpPr/>
            <p:nvPr/>
          </p:nvGrpSpPr>
          <p:grpSpPr>
            <a:xfrm>
              <a:off x="6823948" y="4551437"/>
              <a:ext cx="782480" cy="398213"/>
              <a:chOff x="6772308" y="3901048"/>
              <a:chExt cx="1082491" cy="574782"/>
            </a:xfrm>
          </p:grpSpPr>
          <p:sp>
            <p:nvSpPr>
              <p:cNvPr id="85" name="Freeform 50">
                <a:extLst>
                  <a:ext uri="{FF2B5EF4-FFF2-40B4-BE49-F238E27FC236}">
                    <a16:creationId xmlns:a16="http://schemas.microsoft.com/office/drawing/2014/main" id="{3A919B66-91BA-4EAC-AA96-064E60AFE243}"/>
                  </a:ext>
                </a:extLst>
              </p:cNvPr>
              <p:cNvSpPr>
                <a:spLocks/>
              </p:cNvSpPr>
              <p:nvPr/>
            </p:nvSpPr>
            <p:spPr bwMode="auto">
              <a:xfrm>
                <a:off x="6772308" y="3901048"/>
                <a:ext cx="857133" cy="57478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86" name="Freeform 50">
                <a:extLst>
                  <a:ext uri="{FF2B5EF4-FFF2-40B4-BE49-F238E27FC236}">
                    <a16:creationId xmlns:a16="http://schemas.microsoft.com/office/drawing/2014/main" id="{C49F3AC0-354B-472E-BB39-39DFDE848CAE}"/>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grpSp>
      </p:grpSp>
      <p:grpSp>
        <p:nvGrpSpPr>
          <p:cNvPr id="5" name="Group 4">
            <a:extLst>
              <a:ext uri="{FF2B5EF4-FFF2-40B4-BE49-F238E27FC236}">
                <a16:creationId xmlns:a16="http://schemas.microsoft.com/office/drawing/2014/main" id="{9831DDCF-E291-4FF5-8908-FB25E6F32550}"/>
              </a:ext>
            </a:extLst>
          </p:cNvPr>
          <p:cNvGrpSpPr/>
          <p:nvPr/>
        </p:nvGrpSpPr>
        <p:grpSpPr>
          <a:xfrm>
            <a:off x="6930220" y="5259723"/>
            <a:ext cx="1717689" cy="1529181"/>
            <a:chOff x="7069484" y="5365344"/>
            <a:chExt cx="1752743" cy="1560389"/>
          </a:xfrm>
        </p:grpSpPr>
        <p:grpSp>
          <p:nvGrpSpPr>
            <p:cNvPr id="94" name="Group 93">
              <a:extLst>
                <a:ext uri="{FF2B5EF4-FFF2-40B4-BE49-F238E27FC236}">
                  <a16:creationId xmlns:a16="http://schemas.microsoft.com/office/drawing/2014/main" id="{49877390-EF25-4F23-BBCE-AEF07C149CE8}"/>
                </a:ext>
              </a:extLst>
            </p:cNvPr>
            <p:cNvGrpSpPr/>
            <p:nvPr/>
          </p:nvGrpSpPr>
          <p:grpSpPr>
            <a:xfrm>
              <a:off x="7606428" y="5365344"/>
              <a:ext cx="518180" cy="397316"/>
              <a:chOff x="5395286" y="2674311"/>
              <a:chExt cx="914389" cy="731512"/>
            </a:xfrm>
          </p:grpSpPr>
          <p:grpSp>
            <p:nvGrpSpPr>
              <p:cNvPr id="95" name="Group 94">
                <a:extLst>
                  <a:ext uri="{FF2B5EF4-FFF2-40B4-BE49-F238E27FC236}">
                    <a16:creationId xmlns:a16="http://schemas.microsoft.com/office/drawing/2014/main" id="{932EB5A4-3895-4F7E-8047-EB9B644560C7}"/>
                  </a:ext>
                </a:extLst>
              </p:cNvPr>
              <p:cNvGrpSpPr/>
              <p:nvPr/>
            </p:nvGrpSpPr>
            <p:grpSpPr>
              <a:xfrm>
                <a:off x="5395286" y="2674311"/>
                <a:ext cx="914389" cy="457195"/>
                <a:chOff x="5303847" y="2765750"/>
                <a:chExt cx="914389" cy="457195"/>
              </a:xfrm>
            </p:grpSpPr>
            <p:sp>
              <p:nvSpPr>
                <p:cNvPr id="101" name="Rectangle 32">
                  <a:extLst>
                    <a:ext uri="{FF2B5EF4-FFF2-40B4-BE49-F238E27FC236}">
                      <a16:creationId xmlns:a16="http://schemas.microsoft.com/office/drawing/2014/main" id="{968BB477-C5C7-4362-B1FD-9B6230D88102}"/>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102" name="Rectangle 32">
                  <a:extLst>
                    <a:ext uri="{FF2B5EF4-FFF2-40B4-BE49-F238E27FC236}">
                      <a16:creationId xmlns:a16="http://schemas.microsoft.com/office/drawing/2014/main" id="{A4BD96B3-2128-4330-9547-2D65EC92E0C4}"/>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103" name="Rectangle 32">
                  <a:extLst>
                    <a:ext uri="{FF2B5EF4-FFF2-40B4-BE49-F238E27FC236}">
                      <a16:creationId xmlns:a16="http://schemas.microsoft.com/office/drawing/2014/main" id="{497F7F9C-CB03-4977-95A9-330F47753E2E}"/>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104" name="Rectangle 32">
                  <a:extLst>
                    <a:ext uri="{FF2B5EF4-FFF2-40B4-BE49-F238E27FC236}">
                      <a16:creationId xmlns:a16="http://schemas.microsoft.com/office/drawing/2014/main" id="{47A860AB-5D1A-47B0-8402-A1D14CBC1813}"/>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105" name="Rectangle 32">
                  <a:extLst>
                    <a:ext uri="{FF2B5EF4-FFF2-40B4-BE49-F238E27FC236}">
                      <a16:creationId xmlns:a16="http://schemas.microsoft.com/office/drawing/2014/main" id="{8056D496-FF16-479A-95B1-0439F8CD8A84}"/>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106" name="Rectangle 32">
                  <a:extLst>
                    <a:ext uri="{FF2B5EF4-FFF2-40B4-BE49-F238E27FC236}">
                      <a16:creationId xmlns:a16="http://schemas.microsoft.com/office/drawing/2014/main" id="{24D050AC-57C0-42E1-B955-6E6E3E8FB222}"/>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grpSp>
          <p:sp>
            <p:nvSpPr>
              <p:cNvPr id="96" name="Rectangle 32">
                <a:extLst>
                  <a:ext uri="{FF2B5EF4-FFF2-40B4-BE49-F238E27FC236}">
                    <a16:creationId xmlns:a16="http://schemas.microsoft.com/office/drawing/2014/main" id="{9846A95F-A4A3-4361-820D-819E253716E6}"/>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97" name="Line 33">
                <a:extLst>
                  <a:ext uri="{FF2B5EF4-FFF2-40B4-BE49-F238E27FC236}">
                    <a16:creationId xmlns:a16="http://schemas.microsoft.com/office/drawing/2014/main" id="{6D48A4C2-0F4A-4779-83B3-8827965C8ED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98" name="Line 34">
                <a:extLst>
                  <a:ext uri="{FF2B5EF4-FFF2-40B4-BE49-F238E27FC236}">
                    <a16:creationId xmlns:a16="http://schemas.microsoft.com/office/drawing/2014/main" id="{43AD6211-BEB3-451B-9697-B0E9C02C4D4E}"/>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99" name="Line 35">
                <a:extLst>
                  <a:ext uri="{FF2B5EF4-FFF2-40B4-BE49-F238E27FC236}">
                    <a16:creationId xmlns:a16="http://schemas.microsoft.com/office/drawing/2014/main" id="{B828E222-A979-4B36-9107-1514134F0E74}"/>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100" name="Line 45">
                <a:extLst>
                  <a:ext uri="{FF2B5EF4-FFF2-40B4-BE49-F238E27FC236}">
                    <a16:creationId xmlns:a16="http://schemas.microsoft.com/office/drawing/2014/main" id="{143D0E84-89DD-4BAF-88E6-A70CE34C25FA}"/>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grpSp>
        <p:sp>
          <p:nvSpPr>
            <p:cNvPr id="33" name="TextBox 32">
              <a:extLst>
                <a:ext uri="{FF2B5EF4-FFF2-40B4-BE49-F238E27FC236}">
                  <a16:creationId xmlns:a16="http://schemas.microsoft.com/office/drawing/2014/main" id="{09732626-B3F9-4218-917E-E2464F7EEC39}"/>
                </a:ext>
              </a:extLst>
            </p:cNvPr>
            <p:cNvSpPr txBox="1"/>
            <p:nvPr/>
          </p:nvSpPr>
          <p:spPr>
            <a:xfrm>
              <a:off x="7069484" y="5877783"/>
              <a:ext cx="1752743" cy="1047950"/>
            </a:xfrm>
            <a:prstGeom prst="rect">
              <a:avLst/>
            </a:prstGeom>
            <a:noFill/>
          </p:spPr>
          <p:txBody>
            <a:bodyPr wrap="none" lIns="179120" tIns="143297" rIns="179120" bIns="143297" rtlCol="0" anchor="t">
              <a:spAutoFit/>
            </a:bodyPr>
            <a:lstStyle/>
            <a:p>
              <a:pPr algn="ctr" defTabSz="895354">
                <a:defRPr/>
              </a:pPr>
              <a:r>
                <a:rPr lang="en-US" kern="0" dirty="0">
                  <a:latin typeface="Segoe UI Semilight"/>
                </a:rPr>
                <a:t>Containers </a:t>
              </a:r>
            </a:p>
            <a:p>
              <a:pPr algn="ctr" defTabSz="895354">
                <a:defRPr/>
              </a:pPr>
              <a:r>
                <a:rPr lang="en-US" kern="0" dirty="0">
                  <a:latin typeface="Segoe UI Semilight"/>
                </a:rPr>
                <a:t>&amp; PaaS</a:t>
              </a:r>
            </a:p>
            <a:p>
              <a:pPr algn="ctr" defTabSz="895354">
                <a:spcAft>
                  <a:spcPts val="588"/>
                </a:spcAft>
                <a:defRPr/>
              </a:pPr>
              <a:r>
                <a:rPr lang="en-US" sz="1100" i="1" kern="0" dirty="0">
                  <a:latin typeface="Segoe UI Semilight"/>
                </a:rPr>
                <a:t>Minimal code changes</a:t>
              </a:r>
            </a:p>
          </p:txBody>
        </p:sp>
      </p:grpSp>
      <p:grpSp>
        <p:nvGrpSpPr>
          <p:cNvPr id="6" name="Group 5">
            <a:extLst>
              <a:ext uri="{FF2B5EF4-FFF2-40B4-BE49-F238E27FC236}">
                <a16:creationId xmlns:a16="http://schemas.microsoft.com/office/drawing/2014/main" id="{11088299-FCEE-4E49-A03D-018331553D04}"/>
              </a:ext>
            </a:extLst>
          </p:cNvPr>
          <p:cNvGrpSpPr/>
          <p:nvPr/>
        </p:nvGrpSpPr>
        <p:grpSpPr>
          <a:xfrm>
            <a:off x="9058569" y="5190418"/>
            <a:ext cx="3136145" cy="1771138"/>
            <a:chOff x="9241265" y="5294623"/>
            <a:chExt cx="3200148" cy="1807282"/>
          </a:xfrm>
        </p:grpSpPr>
        <p:grpSp>
          <p:nvGrpSpPr>
            <p:cNvPr id="54" name="Group 16">
              <a:extLst>
                <a:ext uri="{FF2B5EF4-FFF2-40B4-BE49-F238E27FC236}">
                  <a16:creationId xmlns:a16="http://schemas.microsoft.com/office/drawing/2014/main" id="{767F1966-6474-4D20-8871-660D989FF889}"/>
                </a:ext>
              </a:extLst>
            </p:cNvPr>
            <p:cNvGrpSpPr>
              <a:grpSpLocks noChangeAspect="1"/>
            </p:cNvGrpSpPr>
            <p:nvPr/>
          </p:nvGrpSpPr>
          <p:grpSpPr bwMode="auto">
            <a:xfrm>
              <a:off x="10593858" y="5294623"/>
              <a:ext cx="436513" cy="483929"/>
              <a:chOff x="13" y="7"/>
              <a:chExt cx="351" cy="406"/>
            </a:xfrm>
          </p:grpSpPr>
          <p:sp>
            <p:nvSpPr>
              <p:cNvPr id="55" name="Freeform 17">
                <a:extLst>
                  <a:ext uri="{FF2B5EF4-FFF2-40B4-BE49-F238E27FC236}">
                    <a16:creationId xmlns:a16="http://schemas.microsoft.com/office/drawing/2014/main" id="{AD8983D7-45E2-4122-94CF-AD1A730AF84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56" name="Freeform 18">
                <a:extLst>
                  <a:ext uri="{FF2B5EF4-FFF2-40B4-BE49-F238E27FC236}">
                    <a16:creationId xmlns:a16="http://schemas.microsoft.com/office/drawing/2014/main" id="{A243B27F-E931-4C0B-8421-140A5E6E5C1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57" name="Line 19">
                <a:extLst>
                  <a:ext uri="{FF2B5EF4-FFF2-40B4-BE49-F238E27FC236}">
                    <a16:creationId xmlns:a16="http://schemas.microsoft.com/office/drawing/2014/main" id="{6BDF3CA4-F045-4BE2-8EED-023D85FDA80B}"/>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58" name="Freeform 20">
                <a:extLst>
                  <a:ext uri="{FF2B5EF4-FFF2-40B4-BE49-F238E27FC236}">
                    <a16:creationId xmlns:a16="http://schemas.microsoft.com/office/drawing/2014/main" id="{D70FF59B-7EDE-4EF8-8F35-CAFECFDFB11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59" name="Freeform 21">
                <a:extLst>
                  <a:ext uri="{FF2B5EF4-FFF2-40B4-BE49-F238E27FC236}">
                    <a16:creationId xmlns:a16="http://schemas.microsoft.com/office/drawing/2014/main" id="{9BEB5B36-DA50-446A-A86E-47FC7E87A546}"/>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0" name="Line 22">
                <a:extLst>
                  <a:ext uri="{FF2B5EF4-FFF2-40B4-BE49-F238E27FC236}">
                    <a16:creationId xmlns:a16="http://schemas.microsoft.com/office/drawing/2014/main" id="{85485BCF-8A84-4996-B57F-8DBFC49A9EA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1" name="Freeform 23">
                <a:extLst>
                  <a:ext uri="{FF2B5EF4-FFF2-40B4-BE49-F238E27FC236}">
                    <a16:creationId xmlns:a16="http://schemas.microsoft.com/office/drawing/2014/main" id="{3E686FA8-D8A8-46AE-BD60-E419093C2199}"/>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2" name="Freeform 24">
                <a:extLst>
                  <a:ext uri="{FF2B5EF4-FFF2-40B4-BE49-F238E27FC236}">
                    <a16:creationId xmlns:a16="http://schemas.microsoft.com/office/drawing/2014/main" id="{5DF5D763-A011-4152-A984-72A71F645E2C}"/>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3" name="Freeform 25">
                <a:extLst>
                  <a:ext uri="{FF2B5EF4-FFF2-40B4-BE49-F238E27FC236}">
                    <a16:creationId xmlns:a16="http://schemas.microsoft.com/office/drawing/2014/main" id="{5B3BFBCA-2CE6-4B10-BC82-0E7F9B91E489}"/>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4" name="Line 26">
                <a:extLst>
                  <a:ext uri="{FF2B5EF4-FFF2-40B4-BE49-F238E27FC236}">
                    <a16:creationId xmlns:a16="http://schemas.microsoft.com/office/drawing/2014/main" id="{8629859B-EEBE-4A13-85CF-375B9E6E9D3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5" name="Freeform 27">
                <a:extLst>
                  <a:ext uri="{FF2B5EF4-FFF2-40B4-BE49-F238E27FC236}">
                    <a16:creationId xmlns:a16="http://schemas.microsoft.com/office/drawing/2014/main" id="{9D510D15-67EC-405E-8269-91D02D800310}"/>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6" name="Freeform 28">
                <a:extLst>
                  <a:ext uri="{FF2B5EF4-FFF2-40B4-BE49-F238E27FC236}">
                    <a16:creationId xmlns:a16="http://schemas.microsoft.com/office/drawing/2014/main" id="{6069C224-CA89-400A-9B1A-E8211ACCD634}"/>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grpSp>
        <p:sp>
          <p:nvSpPr>
            <p:cNvPr id="92" name="TextBox 91">
              <a:extLst>
                <a:ext uri="{FF2B5EF4-FFF2-40B4-BE49-F238E27FC236}">
                  <a16:creationId xmlns:a16="http://schemas.microsoft.com/office/drawing/2014/main" id="{1F991046-6C13-4EA3-8D54-3BFDFCD73993}"/>
                </a:ext>
              </a:extLst>
            </p:cNvPr>
            <p:cNvSpPr txBox="1"/>
            <p:nvPr/>
          </p:nvSpPr>
          <p:spPr>
            <a:xfrm>
              <a:off x="9241265" y="5877783"/>
              <a:ext cx="3200148" cy="1224122"/>
            </a:xfrm>
            <a:prstGeom prst="rect">
              <a:avLst/>
            </a:prstGeom>
            <a:noFill/>
          </p:spPr>
          <p:txBody>
            <a:bodyPr wrap="none" lIns="179120" tIns="143297" rIns="179120" bIns="143297" rtlCol="0" anchor="t">
              <a:spAutoFit/>
            </a:bodyPr>
            <a:lstStyle/>
            <a:p>
              <a:pPr algn="ctr" defTabSz="895354">
                <a:defRPr/>
              </a:pPr>
              <a:r>
                <a:rPr lang="en-US" kern="0" dirty="0">
                  <a:latin typeface="Segoe UI Semilight"/>
                </a:rPr>
                <a:t>Microservices Architecture  </a:t>
              </a:r>
            </a:p>
            <a:p>
              <a:pPr algn="ctr" defTabSz="895354">
                <a:defRPr/>
              </a:pPr>
              <a:r>
                <a:rPr lang="en-US" kern="0" dirty="0">
                  <a:latin typeface="Segoe UI Semilight"/>
                </a:rPr>
                <a:t>&amp; Serverless</a:t>
              </a:r>
            </a:p>
            <a:p>
              <a:pPr algn="ctr" defTabSz="895354">
                <a:defRPr/>
              </a:pPr>
              <a:r>
                <a:rPr lang="en-US" sz="1100" i="1" kern="0" dirty="0">
                  <a:latin typeface="Segoe UI Semilight"/>
                </a:rPr>
                <a:t>Architected for the cloud</a:t>
              </a:r>
            </a:p>
            <a:p>
              <a:pPr algn="ctr" defTabSz="895354">
                <a:defRPr/>
              </a:pPr>
              <a:r>
                <a:rPr lang="en-US" sz="1100" i="1" kern="0" dirty="0">
                  <a:latin typeface="Segoe UI Semilight"/>
                </a:rPr>
                <a:t>modernized/rewrite</a:t>
              </a:r>
            </a:p>
          </p:txBody>
        </p:sp>
      </p:grpSp>
      <p:grpSp>
        <p:nvGrpSpPr>
          <p:cNvPr id="4" name="Group 3">
            <a:extLst>
              <a:ext uri="{FF2B5EF4-FFF2-40B4-BE49-F238E27FC236}">
                <a16:creationId xmlns:a16="http://schemas.microsoft.com/office/drawing/2014/main" id="{C15D36C6-8FEE-4507-B11F-C3A76E2C8F5D}"/>
              </a:ext>
            </a:extLst>
          </p:cNvPr>
          <p:cNvGrpSpPr/>
          <p:nvPr/>
        </p:nvGrpSpPr>
        <p:grpSpPr>
          <a:xfrm>
            <a:off x="3124649" y="5268206"/>
            <a:ext cx="1442012" cy="1541609"/>
            <a:chOff x="3186248" y="5373999"/>
            <a:chExt cx="1471440" cy="1573068"/>
          </a:xfrm>
        </p:grpSpPr>
        <p:grpSp>
          <p:nvGrpSpPr>
            <p:cNvPr id="67" name="Group 31">
              <a:extLst>
                <a:ext uri="{FF2B5EF4-FFF2-40B4-BE49-F238E27FC236}">
                  <a16:creationId xmlns:a16="http://schemas.microsoft.com/office/drawing/2014/main" id="{B94302A6-6755-43A4-B802-88FAF8464919}"/>
                </a:ext>
              </a:extLst>
            </p:cNvPr>
            <p:cNvGrpSpPr>
              <a:grpSpLocks noChangeAspect="1"/>
            </p:cNvGrpSpPr>
            <p:nvPr/>
          </p:nvGrpSpPr>
          <p:grpSpPr bwMode="auto">
            <a:xfrm>
              <a:off x="3724941" y="5373999"/>
              <a:ext cx="392353" cy="393060"/>
              <a:chOff x="12" y="7"/>
              <a:chExt cx="221" cy="231"/>
            </a:xfrm>
          </p:grpSpPr>
          <p:sp>
            <p:nvSpPr>
              <p:cNvPr id="68" name="Rectangle 32">
                <a:extLst>
                  <a:ext uri="{FF2B5EF4-FFF2-40B4-BE49-F238E27FC236}">
                    <a16:creationId xmlns:a16="http://schemas.microsoft.com/office/drawing/2014/main" id="{F3BFAFA4-DDAF-48F4-82E5-830FA9D3A9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69" name="Line 33">
                <a:extLst>
                  <a:ext uri="{FF2B5EF4-FFF2-40B4-BE49-F238E27FC236}">
                    <a16:creationId xmlns:a16="http://schemas.microsoft.com/office/drawing/2014/main" id="{834CADAD-EC71-48A8-8F26-46B4384BB12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0" name="Line 34">
                <a:extLst>
                  <a:ext uri="{FF2B5EF4-FFF2-40B4-BE49-F238E27FC236}">
                    <a16:creationId xmlns:a16="http://schemas.microsoft.com/office/drawing/2014/main" id="{CDD687D9-D46F-4952-9A79-1F8E39D5277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1" name="Line 35">
                <a:extLst>
                  <a:ext uri="{FF2B5EF4-FFF2-40B4-BE49-F238E27FC236}">
                    <a16:creationId xmlns:a16="http://schemas.microsoft.com/office/drawing/2014/main" id="{FE8F446E-8117-4224-B139-C41E2EC2E3FE}"/>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2" name="Rectangle 36">
                <a:extLst>
                  <a:ext uri="{FF2B5EF4-FFF2-40B4-BE49-F238E27FC236}">
                    <a16:creationId xmlns:a16="http://schemas.microsoft.com/office/drawing/2014/main" id="{832F6426-0990-476D-902E-D36A20D5BC94}"/>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3" name="Line 37">
                <a:extLst>
                  <a:ext uri="{FF2B5EF4-FFF2-40B4-BE49-F238E27FC236}">
                    <a16:creationId xmlns:a16="http://schemas.microsoft.com/office/drawing/2014/main" id="{F499EFDC-E774-404E-BE07-CE5EB219E909}"/>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4" name="Line 38">
                <a:extLst>
                  <a:ext uri="{FF2B5EF4-FFF2-40B4-BE49-F238E27FC236}">
                    <a16:creationId xmlns:a16="http://schemas.microsoft.com/office/drawing/2014/main" id="{42079FD4-4E1E-4343-93AE-E0F61A4615D0}"/>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5" name="Line 39">
                <a:extLst>
                  <a:ext uri="{FF2B5EF4-FFF2-40B4-BE49-F238E27FC236}">
                    <a16:creationId xmlns:a16="http://schemas.microsoft.com/office/drawing/2014/main" id="{8D99577B-BEC2-4C1C-B239-12C3ABDB76AE}"/>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6" name="Rectangle 40">
                <a:extLst>
                  <a:ext uri="{FF2B5EF4-FFF2-40B4-BE49-F238E27FC236}">
                    <a16:creationId xmlns:a16="http://schemas.microsoft.com/office/drawing/2014/main" id="{7243C040-C298-45D8-8E53-309C8E9DB4DF}"/>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7" name="Line 41">
                <a:extLst>
                  <a:ext uri="{FF2B5EF4-FFF2-40B4-BE49-F238E27FC236}">
                    <a16:creationId xmlns:a16="http://schemas.microsoft.com/office/drawing/2014/main" id="{38B0A7BA-49F0-427E-9A8A-AEEA9ED7E7FA}"/>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8" name="Line 42">
                <a:extLst>
                  <a:ext uri="{FF2B5EF4-FFF2-40B4-BE49-F238E27FC236}">
                    <a16:creationId xmlns:a16="http://schemas.microsoft.com/office/drawing/2014/main" id="{E3732D98-C579-4F58-A7F1-99A80232687A}"/>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79" name="Line 43">
                <a:extLst>
                  <a:ext uri="{FF2B5EF4-FFF2-40B4-BE49-F238E27FC236}">
                    <a16:creationId xmlns:a16="http://schemas.microsoft.com/office/drawing/2014/main" id="{1EDB1058-1E08-4143-BCEA-2FD1F10528C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80" name="Line 44">
                <a:extLst>
                  <a:ext uri="{FF2B5EF4-FFF2-40B4-BE49-F238E27FC236}">
                    <a16:creationId xmlns:a16="http://schemas.microsoft.com/office/drawing/2014/main" id="{20E4E738-7B80-44AB-9CE0-7FC671794752}"/>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81" name="Line 45">
                <a:extLst>
                  <a:ext uri="{FF2B5EF4-FFF2-40B4-BE49-F238E27FC236}">
                    <a16:creationId xmlns:a16="http://schemas.microsoft.com/office/drawing/2014/main" id="{118E0EDB-F1D9-4AD4-B175-62F0BFF2305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sp>
            <p:nvSpPr>
              <p:cNvPr id="82" name="Line 46">
                <a:extLst>
                  <a:ext uri="{FF2B5EF4-FFF2-40B4-BE49-F238E27FC236}">
                    <a16:creationId xmlns:a16="http://schemas.microsoft.com/office/drawing/2014/main" id="{948153A7-2813-41D3-A151-85BB32D5881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73" tIns="44787" rIns="89573" bIns="44787" numCol="1" spcCol="0" rtlCol="0" fromWordArt="0" anchor="t" anchorCtr="0" forceAA="0" compatLnSpc="1">
                <a:prstTxWarp prst="textNoShape">
                  <a:avLst/>
                </a:prstTxWarp>
                <a:noAutofit/>
              </a:bodyPr>
              <a:lstStyle/>
              <a:p>
                <a:pPr defTabSz="913490">
                  <a:defRPr/>
                </a:pPr>
                <a:endParaRPr lang="en-US">
                  <a:solidFill>
                    <a:srgbClr val="353535"/>
                  </a:solidFill>
                  <a:latin typeface="Segoe UI Semilight"/>
                </a:endParaRPr>
              </a:p>
            </p:txBody>
          </p:sp>
        </p:grpSp>
        <p:sp>
          <p:nvSpPr>
            <p:cNvPr id="107" name="TextBox 106">
              <a:extLst>
                <a:ext uri="{FF2B5EF4-FFF2-40B4-BE49-F238E27FC236}">
                  <a16:creationId xmlns:a16="http://schemas.microsoft.com/office/drawing/2014/main" id="{88D08794-A7A3-46EC-9AA8-1DE510678B92}"/>
                </a:ext>
              </a:extLst>
            </p:cNvPr>
            <p:cNvSpPr txBox="1"/>
            <p:nvPr/>
          </p:nvSpPr>
          <p:spPr>
            <a:xfrm>
              <a:off x="3186248" y="5932680"/>
              <a:ext cx="1471440" cy="1014387"/>
            </a:xfrm>
            <a:prstGeom prst="rect">
              <a:avLst/>
            </a:prstGeom>
            <a:noFill/>
          </p:spPr>
          <p:txBody>
            <a:bodyPr wrap="none" lIns="179120" tIns="143297" rIns="179120" bIns="143297" rtlCol="0" anchor="t">
              <a:spAutoFit/>
            </a:bodyPr>
            <a:lstStyle/>
            <a:p>
              <a:pPr algn="ctr" defTabSz="895354">
                <a:spcAft>
                  <a:spcPts val="588"/>
                </a:spcAft>
                <a:defRPr/>
              </a:pPr>
              <a:r>
                <a:rPr lang="en-US" kern="0" dirty="0">
                  <a:latin typeface="Segoe UI Semilight"/>
                </a:rPr>
                <a:t>IaaS</a:t>
              </a:r>
            </a:p>
            <a:p>
              <a:pPr algn="ctr" defTabSz="913698">
                <a:defRPr/>
              </a:pPr>
              <a:r>
                <a:rPr lang="en-US" sz="1100" dirty="0">
                  <a:solidFill>
                    <a:srgbClr val="353535"/>
                  </a:solidFill>
                  <a:latin typeface="Segoe UI Semilight"/>
                </a:rPr>
                <a:t>“</a:t>
              </a:r>
              <a:r>
                <a:rPr lang="en-US" sz="1100" dirty="0">
                  <a:latin typeface="Segoe UI Semilight"/>
                </a:rPr>
                <a:t>Lift &amp; shift”</a:t>
              </a:r>
            </a:p>
            <a:p>
              <a:pPr algn="ctr" defTabSz="913698">
                <a:defRPr/>
              </a:pPr>
              <a:r>
                <a:rPr lang="en-US" sz="1100" dirty="0">
                  <a:latin typeface="Segoe UI Semilight"/>
                </a:rPr>
                <a:t>No code changes</a:t>
              </a:r>
            </a:p>
          </p:txBody>
        </p:sp>
      </p:grpSp>
      <p:grpSp>
        <p:nvGrpSpPr>
          <p:cNvPr id="2" name="Group 1">
            <a:extLst>
              <a:ext uri="{FF2B5EF4-FFF2-40B4-BE49-F238E27FC236}">
                <a16:creationId xmlns:a16="http://schemas.microsoft.com/office/drawing/2014/main" id="{836E200F-CDCA-4ADE-A750-ACBB96D5CE5C}"/>
              </a:ext>
            </a:extLst>
          </p:cNvPr>
          <p:cNvGrpSpPr/>
          <p:nvPr/>
        </p:nvGrpSpPr>
        <p:grpSpPr>
          <a:xfrm>
            <a:off x="376827" y="5153960"/>
            <a:ext cx="1741323" cy="1469444"/>
            <a:chOff x="443785" y="5282482"/>
            <a:chExt cx="1776860" cy="1499432"/>
          </a:xfrm>
        </p:grpSpPr>
        <p:grpSp>
          <p:nvGrpSpPr>
            <p:cNvPr id="35" name="Group 34">
              <a:extLst>
                <a:ext uri="{FF2B5EF4-FFF2-40B4-BE49-F238E27FC236}">
                  <a16:creationId xmlns:a16="http://schemas.microsoft.com/office/drawing/2014/main" id="{5C4E117C-9F67-4E74-8928-3EEE324AC058}"/>
                </a:ext>
              </a:extLst>
            </p:cNvPr>
            <p:cNvGrpSpPr/>
            <p:nvPr/>
          </p:nvGrpSpPr>
          <p:grpSpPr>
            <a:xfrm>
              <a:off x="987895" y="5282482"/>
              <a:ext cx="543003" cy="555374"/>
              <a:chOff x="2084593" y="2157479"/>
              <a:chExt cx="958326" cy="1022668"/>
            </a:xfrm>
          </p:grpSpPr>
          <p:grpSp>
            <p:nvGrpSpPr>
              <p:cNvPr id="36" name="Group 4">
                <a:extLst>
                  <a:ext uri="{FF2B5EF4-FFF2-40B4-BE49-F238E27FC236}">
                    <a16:creationId xmlns:a16="http://schemas.microsoft.com/office/drawing/2014/main" id="{6F91F5B1-ADE9-48F9-A316-F39761AB859B}"/>
                  </a:ext>
                </a:extLst>
              </p:cNvPr>
              <p:cNvGrpSpPr>
                <a:grpSpLocks noChangeAspect="1"/>
              </p:cNvGrpSpPr>
              <p:nvPr/>
            </p:nvGrpSpPr>
            <p:grpSpPr bwMode="auto">
              <a:xfrm>
                <a:off x="2084593" y="2157479"/>
                <a:ext cx="475727" cy="1022668"/>
                <a:chOff x="7" y="12"/>
                <a:chExt cx="167" cy="359"/>
              </a:xfrm>
            </p:grpSpPr>
            <p:sp>
              <p:nvSpPr>
                <p:cNvPr id="44" name="Rectangle 5">
                  <a:extLst>
                    <a:ext uri="{FF2B5EF4-FFF2-40B4-BE49-F238E27FC236}">
                      <a16:creationId xmlns:a16="http://schemas.microsoft.com/office/drawing/2014/main" id="{1FD4FB84-31D5-4B79-A382-2E3F4BE2D2E7}"/>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5" name="Freeform 6">
                  <a:extLst>
                    <a:ext uri="{FF2B5EF4-FFF2-40B4-BE49-F238E27FC236}">
                      <a16:creationId xmlns:a16="http://schemas.microsoft.com/office/drawing/2014/main" id="{37455E96-66FF-4E9D-B5F0-00891B98863B}"/>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6" name="Rectangle 7">
                  <a:extLst>
                    <a:ext uri="{FF2B5EF4-FFF2-40B4-BE49-F238E27FC236}">
                      <a16:creationId xmlns:a16="http://schemas.microsoft.com/office/drawing/2014/main" id="{A2D5B9CA-D9F3-4F0D-9C65-2C3AB593E354}"/>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7" name="Rectangle 8">
                  <a:extLst>
                    <a:ext uri="{FF2B5EF4-FFF2-40B4-BE49-F238E27FC236}">
                      <a16:creationId xmlns:a16="http://schemas.microsoft.com/office/drawing/2014/main" id="{8FD0EB23-BCCF-4F7B-95F8-E9F1FF76B627}"/>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8" name="Rectangle 9">
                  <a:extLst>
                    <a:ext uri="{FF2B5EF4-FFF2-40B4-BE49-F238E27FC236}">
                      <a16:creationId xmlns:a16="http://schemas.microsoft.com/office/drawing/2014/main" id="{A5E2332D-AFA0-4054-9787-7A6B620F4E2F}"/>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9" name="Rectangle 10">
                  <a:extLst>
                    <a:ext uri="{FF2B5EF4-FFF2-40B4-BE49-F238E27FC236}">
                      <a16:creationId xmlns:a16="http://schemas.microsoft.com/office/drawing/2014/main" id="{D942DD5F-802F-4772-B03B-36692786CAEF}"/>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50" name="Rectangle 11">
                  <a:extLst>
                    <a:ext uri="{FF2B5EF4-FFF2-40B4-BE49-F238E27FC236}">
                      <a16:creationId xmlns:a16="http://schemas.microsoft.com/office/drawing/2014/main" id="{55375ADB-AF18-48A6-9800-E9B74105F15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51" name="Rectangle 12">
                  <a:extLst>
                    <a:ext uri="{FF2B5EF4-FFF2-40B4-BE49-F238E27FC236}">
                      <a16:creationId xmlns:a16="http://schemas.microsoft.com/office/drawing/2014/main" id="{B4873390-6AFC-4620-B243-267F646901F3}"/>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53" name="Rectangle 13">
                  <a:extLst>
                    <a:ext uri="{FF2B5EF4-FFF2-40B4-BE49-F238E27FC236}">
                      <a16:creationId xmlns:a16="http://schemas.microsoft.com/office/drawing/2014/main" id="{332E76F9-0493-45E2-93E6-D052A799278D}"/>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dirty="0">
                    <a:solidFill>
                      <a:srgbClr val="353535"/>
                    </a:solidFill>
                    <a:latin typeface="Segoe UI Semilight"/>
                  </a:endParaRPr>
                </a:p>
              </p:txBody>
            </p:sp>
          </p:grpSp>
          <p:grpSp>
            <p:nvGrpSpPr>
              <p:cNvPr id="37" name="Group 36">
                <a:extLst>
                  <a:ext uri="{FF2B5EF4-FFF2-40B4-BE49-F238E27FC236}">
                    <a16:creationId xmlns:a16="http://schemas.microsoft.com/office/drawing/2014/main" id="{047056DD-B7C0-4EC1-81E3-7C9B44E69DC5}"/>
                  </a:ext>
                </a:extLst>
              </p:cNvPr>
              <p:cNvGrpSpPr/>
              <p:nvPr/>
            </p:nvGrpSpPr>
            <p:grpSpPr>
              <a:xfrm>
                <a:off x="2561534" y="2758439"/>
                <a:ext cx="475727" cy="421466"/>
                <a:chOff x="2779974" y="2727959"/>
                <a:chExt cx="475727" cy="421466"/>
              </a:xfrm>
            </p:grpSpPr>
            <p:sp>
              <p:nvSpPr>
                <p:cNvPr id="39" name="Rectangle 5">
                  <a:extLst>
                    <a:ext uri="{FF2B5EF4-FFF2-40B4-BE49-F238E27FC236}">
                      <a16:creationId xmlns:a16="http://schemas.microsoft.com/office/drawing/2014/main" id="{B8351D27-64CA-47D2-AA6E-733DFDD2C006}"/>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0" name="Freeform 6">
                  <a:extLst>
                    <a:ext uri="{FF2B5EF4-FFF2-40B4-BE49-F238E27FC236}">
                      <a16:creationId xmlns:a16="http://schemas.microsoft.com/office/drawing/2014/main" id="{97BB086A-7EC2-4C1A-B69E-3A439444310C}"/>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1" name="Rectangle 7">
                  <a:extLst>
                    <a:ext uri="{FF2B5EF4-FFF2-40B4-BE49-F238E27FC236}">
                      <a16:creationId xmlns:a16="http://schemas.microsoft.com/office/drawing/2014/main" id="{4230454F-ACA8-4819-8D84-D1E0EDA60D4F}"/>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2" name="Rectangle 8">
                  <a:extLst>
                    <a:ext uri="{FF2B5EF4-FFF2-40B4-BE49-F238E27FC236}">
                      <a16:creationId xmlns:a16="http://schemas.microsoft.com/office/drawing/2014/main" id="{CAECCE21-EAD7-4C41-8B9C-0020DDD68BD5}"/>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sp>
              <p:nvSpPr>
                <p:cNvPr id="43" name="Rectangle 9">
                  <a:extLst>
                    <a:ext uri="{FF2B5EF4-FFF2-40B4-BE49-F238E27FC236}">
                      <a16:creationId xmlns:a16="http://schemas.microsoft.com/office/drawing/2014/main" id="{18203E04-4703-4FD9-8E1B-AEB2A522468C}"/>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a:solidFill>
                      <a:srgbClr val="353535"/>
                    </a:solidFill>
                    <a:latin typeface="Segoe UI Semilight"/>
                  </a:endParaRPr>
                </a:p>
              </p:txBody>
            </p:sp>
          </p:grpSp>
          <p:sp>
            <p:nvSpPr>
              <p:cNvPr id="38" name="Isosceles Triangle 37">
                <a:extLst>
                  <a:ext uri="{FF2B5EF4-FFF2-40B4-BE49-F238E27FC236}">
                    <a16:creationId xmlns:a16="http://schemas.microsoft.com/office/drawing/2014/main" id="{6F216214-30A1-4927-958B-8514FB1247C4}"/>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3" tIns="44787" rIns="89573" bIns="44787" numCol="1" anchor="t" anchorCtr="0" compatLnSpc="1">
                <a:prstTxWarp prst="textNoShape">
                  <a:avLst/>
                </a:prstTxWarp>
              </a:bodyPr>
              <a:lstStyle/>
              <a:p>
                <a:pPr defTabSz="913490">
                  <a:defRPr/>
                </a:pPr>
                <a:endParaRPr lang="en-US" err="1">
                  <a:solidFill>
                    <a:srgbClr val="353535"/>
                  </a:solidFill>
                  <a:latin typeface="Segoe UI Semilight"/>
                </a:endParaRPr>
              </a:p>
            </p:txBody>
          </p:sp>
        </p:grpSp>
        <p:sp>
          <p:nvSpPr>
            <p:cNvPr id="244" name="TextBox 243">
              <a:extLst>
                <a:ext uri="{FF2B5EF4-FFF2-40B4-BE49-F238E27FC236}">
                  <a16:creationId xmlns:a16="http://schemas.microsoft.com/office/drawing/2014/main" id="{9E5C88A3-0A73-4C18-9CFE-8DB24A7F936D}"/>
                </a:ext>
              </a:extLst>
            </p:cNvPr>
            <p:cNvSpPr txBox="1"/>
            <p:nvPr/>
          </p:nvSpPr>
          <p:spPr>
            <a:xfrm>
              <a:off x="443785" y="5943700"/>
              <a:ext cx="1776860" cy="838214"/>
            </a:xfrm>
            <a:prstGeom prst="rect">
              <a:avLst/>
            </a:prstGeom>
            <a:noFill/>
          </p:spPr>
          <p:txBody>
            <a:bodyPr wrap="square" lIns="179120" tIns="143297" rIns="179120" bIns="143297" rtlCol="0" anchor="t">
              <a:spAutoFit/>
            </a:bodyPr>
            <a:lstStyle/>
            <a:p>
              <a:pPr algn="ctr" defTabSz="895354">
                <a:spcAft>
                  <a:spcPts val="588"/>
                </a:spcAft>
                <a:defRPr/>
              </a:pPr>
              <a:r>
                <a:rPr lang="en-US" kern="0" dirty="0">
                  <a:latin typeface="Segoe UI Semilight"/>
                </a:rPr>
                <a:t>On-Premises</a:t>
              </a:r>
            </a:p>
            <a:p>
              <a:pPr algn="ctr" defTabSz="895354">
                <a:spcAft>
                  <a:spcPts val="588"/>
                </a:spcAft>
                <a:defRPr/>
              </a:pPr>
              <a:r>
                <a:rPr lang="en-US" sz="1100" i="1" kern="0" dirty="0">
                  <a:latin typeface="Segoe UI Semilight"/>
                </a:rPr>
                <a:t>Infrastructure Platform</a:t>
              </a:r>
            </a:p>
          </p:txBody>
        </p:sp>
      </p:grpSp>
      <p:grpSp>
        <p:nvGrpSpPr>
          <p:cNvPr id="109" name="Group 108">
            <a:extLst>
              <a:ext uri="{FF2B5EF4-FFF2-40B4-BE49-F238E27FC236}">
                <a16:creationId xmlns:a16="http://schemas.microsoft.com/office/drawing/2014/main" id="{6B55CAF1-5ADD-41CC-A7F2-A7B0B611E45F}"/>
              </a:ext>
            </a:extLst>
          </p:cNvPr>
          <p:cNvGrpSpPr/>
          <p:nvPr/>
        </p:nvGrpSpPr>
        <p:grpSpPr>
          <a:xfrm>
            <a:off x="2384996" y="1338369"/>
            <a:ext cx="2941134" cy="2812768"/>
            <a:chOff x="2430961" y="1363662"/>
            <a:chExt cx="3001581" cy="2782899"/>
          </a:xfrm>
        </p:grpSpPr>
        <p:sp>
          <p:nvSpPr>
            <p:cNvPr id="119" name="Rectangle 118">
              <a:extLst>
                <a:ext uri="{FF2B5EF4-FFF2-40B4-BE49-F238E27FC236}">
                  <a16:creationId xmlns:a16="http://schemas.microsoft.com/office/drawing/2014/main" id="{A6391A0A-F166-4940-8168-ED442B014F01}"/>
                </a:ext>
              </a:extLst>
            </p:cNvPr>
            <p:cNvSpPr/>
            <p:nvPr/>
          </p:nvSpPr>
          <p:spPr bwMode="auto">
            <a:xfrm>
              <a:off x="2430961" y="1437571"/>
              <a:ext cx="3001581" cy="270899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5" tIns="146212" rIns="182765" bIns="14621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TextBox 119">
              <a:extLst>
                <a:ext uri="{FF2B5EF4-FFF2-40B4-BE49-F238E27FC236}">
                  <a16:creationId xmlns:a16="http://schemas.microsoft.com/office/drawing/2014/main" id="{52A8EFD1-EF15-49DE-836B-625CA3A492C1}"/>
                </a:ext>
              </a:extLst>
            </p:cNvPr>
            <p:cNvSpPr txBox="1"/>
            <p:nvPr/>
          </p:nvSpPr>
          <p:spPr>
            <a:xfrm>
              <a:off x="2752225" y="1363662"/>
              <a:ext cx="2246465" cy="555026"/>
            </a:xfrm>
            <a:prstGeom prst="rect">
              <a:avLst/>
            </a:prstGeom>
            <a:noFill/>
          </p:spPr>
          <p:txBody>
            <a:bodyPr wrap="square" lIns="179171" tIns="143337" rIns="179171" bIns="143337" rtlCol="0">
              <a:spAutoFit/>
            </a:bodyPr>
            <a:lstStyle/>
            <a:p>
              <a:pPr algn="ctr" defTabSz="913400">
                <a:lnSpc>
                  <a:spcPct val="90000"/>
                </a:lnSpc>
                <a:defRPr/>
              </a:pPr>
              <a:r>
                <a:rPr lang="en-US" sz="1961" b="1" dirty="0">
                  <a:solidFill>
                    <a:srgbClr val="000000"/>
                  </a:solidFill>
                  <a:latin typeface="Segoe UI"/>
                  <a:ea typeface="Segoe UI" pitchFamily="34" charset="0"/>
                  <a:cs typeface="Segoe UI" pitchFamily="34" charset="0"/>
                </a:rPr>
                <a:t>Migrate</a:t>
              </a:r>
            </a:p>
          </p:txBody>
        </p:sp>
      </p:grpSp>
      <p:grpSp>
        <p:nvGrpSpPr>
          <p:cNvPr id="121" name="Group 120">
            <a:extLst>
              <a:ext uri="{FF2B5EF4-FFF2-40B4-BE49-F238E27FC236}">
                <a16:creationId xmlns:a16="http://schemas.microsoft.com/office/drawing/2014/main" id="{022C8643-3554-4396-ABC6-2E805AAFE0A6}"/>
              </a:ext>
            </a:extLst>
          </p:cNvPr>
          <p:cNvGrpSpPr/>
          <p:nvPr/>
        </p:nvGrpSpPr>
        <p:grpSpPr>
          <a:xfrm>
            <a:off x="6132163" y="1301405"/>
            <a:ext cx="5489081" cy="2849740"/>
            <a:chOff x="6255141" y="1325937"/>
            <a:chExt cx="5601896" cy="2908309"/>
          </a:xfrm>
          <a:solidFill>
            <a:schemeClr val="bg2"/>
          </a:solidFill>
        </p:grpSpPr>
        <p:sp>
          <p:nvSpPr>
            <p:cNvPr id="122" name="Rectangle 121">
              <a:extLst>
                <a:ext uri="{FF2B5EF4-FFF2-40B4-BE49-F238E27FC236}">
                  <a16:creationId xmlns:a16="http://schemas.microsoft.com/office/drawing/2014/main" id="{5B99AAF7-BF9A-4E78-879A-E76C397A03BE}"/>
                </a:ext>
              </a:extLst>
            </p:cNvPr>
            <p:cNvSpPr/>
            <p:nvPr/>
          </p:nvSpPr>
          <p:spPr bwMode="auto">
            <a:xfrm>
              <a:off x="6255141" y="1398473"/>
              <a:ext cx="5601896" cy="2835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5" tIns="146212" rIns="182765" bIns="14621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28DC9A38-EA8D-4294-BFFE-4CBB32F3B411}"/>
                </a:ext>
              </a:extLst>
            </p:cNvPr>
            <p:cNvSpPr txBox="1"/>
            <p:nvPr/>
          </p:nvSpPr>
          <p:spPr>
            <a:xfrm>
              <a:off x="6255141" y="1325937"/>
              <a:ext cx="5601896" cy="572513"/>
            </a:xfrm>
            <a:prstGeom prst="rect">
              <a:avLst/>
            </a:prstGeom>
            <a:grpFill/>
          </p:spPr>
          <p:txBody>
            <a:bodyPr wrap="square" lIns="179171" tIns="143337" rIns="179171" bIns="143337" rtlCol="0">
              <a:spAutoFit/>
            </a:bodyPr>
            <a:lstStyle/>
            <a:p>
              <a:pPr algn="ctr" defTabSz="913400">
                <a:lnSpc>
                  <a:spcPct val="90000"/>
                </a:lnSpc>
                <a:defRPr/>
              </a:pPr>
              <a:r>
                <a:rPr lang="en-US" sz="1961" b="1" dirty="0">
                  <a:solidFill>
                    <a:srgbClr val="000000"/>
                  </a:solidFill>
                  <a:latin typeface="Segoe UI"/>
                  <a:ea typeface="Segoe UI" pitchFamily="34" charset="0"/>
                  <a:cs typeface="Segoe UI" pitchFamily="34" charset="0"/>
                </a:rPr>
                <a:t>Modernize</a:t>
              </a:r>
            </a:p>
          </p:txBody>
        </p:sp>
      </p:grpSp>
      <p:sp>
        <p:nvSpPr>
          <p:cNvPr id="124" name="Rectangle 123">
            <a:extLst>
              <a:ext uri="{FF2B5EF4-FFF2-40B4-BE49-F238E27FC236}">
                <a16:creationId xmlns:a16="http://schemas.microsoft.com/office/drawing/2014/main" id="{DA1CF8D5-0968-40C3-B887-1C7E7553ED25}"/>
              </a:ext>
            </a:extLst>
          </p:cNvPr>
          <p:cNvSpPr/>
          <p:nvPr/>
        </p:nvSpPr>
        <p:spPr>
          <a:xfrm>
            <a:off x="0" y="76733"/>
            <a:ext cx="12186020" cy="609681"/>
          </a:xfrm>
          <a:prstGeom prst="rect">
            <a:avLst/>
          </a:prstGeom>
          <a:solidFill>
            <a:srgbClr val="0070C0"/>
          </a:solidFill>
          <a:ln w="10795" cap="flat" cmpd="sng" algn="ctr">
            <a:noFill/>
            <a:prstDash val="solid"/>
          </a:ln>
          <a:effectLst/>
        </p:spPr>
        <p:txBody>
          <a:bodyPr rtlCol="0" anchor="ctr"/>
          <a:lstStyle/>
          <a:p>
            <a:pPr algn="ctr" defTabSz="895870">
              <a:defRPr/>
            </a:pPr>
            <a:endParaRPr lang="en-US" kern="0">
              <a:solidFill>
                <a:srgbClr val="FFFFFF"/>
              </a:solidFill>
              <a:latin typeface="Segoe UI"/>
            </a:endParaRPr>
          </a:p>
        </p:txBody>
      </p:sp>
      <p:grpSp>
        <p:nvGrpSpPr>
          <p:cNvPr id="125" name="Group 124">
            <a:extLst>
              <a:ext uri="{FF2B5EF4-FFF2-40B4-BE49-F238E27FC236}">
                <a16:creationId xmlns:a16="http://schemas.microsoft.com/office/drawing/2014/main" id="{DD9420A5-A12C-4BE3-AB09-9451EE45A5BD}"/>
              </a:ext>
            </a:extLst>
          </p:cNvPr>
          <p:cNvGrpSpPr/>
          <p:nvPr/>
        </p:nvGrpSpPr>
        <p:grpSpPr>
          <a:xfrm>
            <a:off x="558875" y="2215227"/>
            <a:ext cx="1576072" cy="1326466"/>
            <a:chOff x="556800" y="2429016"/>
            <a:chExt cx="1608464" cy="1353728"/>
          </a:xfrm>
        </p:grpSpPr>
        <p:sp>
          <p:nvSpPr>
            <p:cNvPr id="126" name="Hexagon 110">
              <a:extLst>
                <a:ext uri="{FF2B5EF4-FFF2-40B4-BE49-F238E27FC236}">
                  <a16:creationId xmlns:a16="http://schemas.microsoft.com/office/drawing/2014/main" id="{1BEDF10F-59C1-42E5-954A-9A204A5A3DA5}"/>
                </a:ext>
              </a:extLst>
            </p:cNvPr>
            <p:cNvSpPr>
              <a:spLocks noChangeAspect="1"/>
            </p:cNvSpPr>
            <p:nvPr/>
          </p:nvSpPr>
          <p:spPr bwMode="auto">
            <a:xfrm>
              <a:off x="592498" y="2429016"/>
              <a:ext cx="1565002" cy="1353728"/>
            </a:xfrm>
            <a:prstGeom prst="rect">
              <a:avLst/>
            </a:prstGeom>
            <a:solidFill>
              <a:schemeClr val="bg2"/>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5425" tIns="0" rIns="175425" bIns="268796" numCol="1" spcCol="0" rtlCol="0" fromWordArt="0" anchor="t" anchorCtr="0" forceAA="0" compatLnSpc="1">
              <a:prstTxWarp prst="textNoShape">
                <a:avLst/>
              </a:prstTxWarp>
              <a:noAutofit/>
            </a:bodyPr>
            <a:lstStyle/>
            <a:p>
              <a:pPr algn="ctr" defTabSz="913698">
                <a:defRPr/>
              </a:pPr>
              <a:endParaRPr lang="en-US" sz="1076" dirty="0">
                <a:solidFill>
                  <a:prstClr val="white"/>
                </a:solidFill>
                <a:latin typeface="Segoe UI Light" panose="020B0502040204020203" pitchFamily="34" charset="0"/>
                <a:cs typeface="Segoe UI Light" panose="020B0502040204020203" pitchFamily="34" charset="0"/>
              </a:endParaRPr>
            </a:p>
          </p:txBody>
        </p:sp>
        <p:sp>
          <p:nvSpPr>
            <p:cNvPr id="127" name="Rectangle 126">
              <a:extLst>
                <a:ext uri="{FF2B5EF4-FFF2-40B4-BE49-F238E27FC236}">
                  <a16:creationId xmlns:a16="http://schemas.microsoft.com/office/drawing/2014/main" id="{3EC493F1-C50E-4344-A9D7-3533524F87C8}"/>
                </a:ext>
              </a:extLst>
            </p:cNvPr>
            <p:cNvSpPr/>
            <p:nvPr/>
          </p:nvSpPr>
          <p:spPr>
            <a:xfrm>
              <a:off x="556800" y="2590378"/>
              <a:ext cx="1608464" cy="1016774"/>
            </a:xfrm>
            <a:prstGeom prst="rect">
              <a:avLst/>
            </a:prstGeom>
          </p:spPr>
          <p:txBody>
            <a:bodyPr wrap="none" anchor="t">
              <a:spAutoFit/>
            </a:bodyPr>
            <a:lstStyle/>
            <a:p>
              <a:pPr algn="ctr" defTabSz="913698">
                <a:defRPr/>
              </a:pPr>
              <a:r>
                <a:rPr lang="en-US" sz="1567" dirty="0">
                  <a:latin typeface="Segoe UI" panose="020B0502040204020203" pitchFamily="34" charset="0"/>
                  <a:cs typeface="Segoe UI" panose="020B0502040204020203" pitchFamily="34" charset="0"/>
                </a:rPr>
                <a:t>Existing </a:t>
              </a:r>
            </a:p>
            <a:p>
              <a:pPr algn="ctr" defTabSz="913698">
                <a:defRPr/>
              </a:pPr>
              <a:r>
                <a:rPr lang="en-US" sz="1567" dirty="0">
                  <a:latin typeface="Segoe UI" panose="020B0502040204020203" pitchFamily="34" charset="0"/>
                  <a:cs typeface="Segoe UI" panose="020B0502040204020203" pitchFamily="34" charset="0"/>
                </a:rPr>
                <a:t>apps &amp; services</a:t>
              </a:r>
            </a:p>
            <a:p>
              <a:pPr algn="ctr" defTabSz="913698">
                <a:defRPr/>
              </a:pPr>
              <a:r>
                <a:rPr lang="en-US" sz="1370" dirty="0">
                  <a:latin typeface="Segoe UI Light" panose="020B0502040204020203" pitchFamily="34" charset="0"/>
                  <a:cs typeface="Segoe UI Light" panose="020B0502040204020203" pitchFamily="34" charset="0"/>
                </a:rPr>
                <a:t>.NET Framework  </a:t>
              </a:r>
            </a:p>
            <a:p>
              <a:pPr algn="ctr" defTabSz="913698">
                <a:defRPr/>
              </a:pPr>
              <a:r>
                <a:rPr lang="en-US" sz="1370" dirty="0">
                  <a:latin typeface="Segoe UI Light" panose="020B0502040204020203" pitchFamily="34" charset="0"/>
                  <a:cs typeface="Segoe UI Light" panose="020B0502040204020203" pitchFamily="34" charset="0"/>
                </a:rPr>
                <a:t>on-premises</a:t>
              </a:r>
            </a:p>
          </p:txBody>
        </p:sp>
      </p:grpSp>
      <p:grpSp>
        <p:nvGrpSpPr>
          <p:cNvPr id="128" name="Group 127">
            <a:extLst>
              <a:ext uri="{FF2B5EF4-FFF2-40B4-BE49-F238E27FC236}">
                <a16:creationId xmlns:a16="http://schemas.microsoft.com/office/drawing/2014/main" id="{32AC8427-625A-45A9-B17A-8BF904C67A75}"/>
              </a:ext>
            </a:extLst>
          </p:cNvPr>
          <p:cNvGrpSpPr/>
          <p:nvPr/>
        </p:nvGrpSpPr>
        <p:grpSpPr>
          <a:xfrm>
            <a:off x="1360598" y="2215229"/>
            <a:ext cx="3321261" cy="1428812"/>
            <a:chOff x="1385508" y="2258543"/>
            <a:chExt cx="3389522" cy="1458179"/>
          </a:xfrm>
        </p:grpSpPr>
        <p:sp>
          <p:nvSpPr>
            <p:cNvPr id="129" name="TextBox 128">
              <a:extLst>
                <a:ext uri="{FF2B5EF4-FFF2-40B4-BE49-F238E27FC236}">
                  <a16:creationId xmlns:a16="http://schemas.microsoft.com/office/drawing/2014/main" id="{677F290A-A8D0-4DB7-8F7E-46D162262937}"/>
                </a:ext>
              </a:extLst>
            </p:cNvPr>
            <p:cNvSpPr txBox="1"/>
            <p:nvPr/>
          </p:nvSpPr>
          <p:spPr>
            <a:xfrm>
              <a:off x="2005013" y="2647584"/>
              <a:ext cx="1090735" cy="554848"/>
            </a:xfrm>
            <a:prstGeom prst="rect">
              <a:avLst/>
            </a:prstGeom>
            <a:noFill/>
            <a:ln>
              <a:noFill/>
            </a:ln>
          </p:spPr>
          <p:txBody>
            <a:bodyPr wrap="square" lIns="179171" tIns="143337" rIns="179171" bIns="143337" rtlCol="0">
              <a:spAutoFit/>
            </a:bodyPr>
            <a:lstStyle/>
            <a:p>
              <a:pPr algn="ctr" defTabSz="913665">
                <a:lnSpc>
                  <a:spcPct val="90000"/>
                </a:lnSpc>
                <a:spcAft>
                  <a:spcPts val="588"/>
                </a:spcAft>
                <a:defRPr/>
              </a:pPr>
              <a:r>
                <a:rPr lang="en-US" dirty="0">
                  <a:solidFill>
                    <a:srgbClr val="FF0000"/>
                  </a:solidFill>
                  <a:latin typeface="Segoe UI" panose="020B0502040204020203" pitchFamily="34" charset="0"/>
                  <a:cs typeface="Segoe UI" panose="020B0502040204020203" pitchFamily="34" charset="0"/>
                </a:rPr>
                <a:t>Rehost</a:t>
              </a:r>
            </a:p>
          </p:txBody>
        </p:sp>
        <p:grpSp>
          <p:nvGrpSpPr>
            <p:cNvPr id="130" name="Group 129">
              <a:extLst>
                <a:ext uri="{FF2B5EF4-FFF2-40B4-BE49-F238E27FC236}">
                  <a16:creationId xmlns:a16="http://schemas.microsoft.com/office/drawing/2014/main" id="{1539A37F-9677-493F-857E-D20C1A41D515}"/>
                </a:ext>
              </a:extLst>
            </p:cNvPr>
            <p:cNvGrpSpPr/>
            <p:nvPr/>
          </p:nvGrpSpPr>
          <p:grpSpPr>
            <a:xfrm>
              <a:off x="3088474" y="2362994"/>
              <a:ext cx="1686556" cy="1353728"/>
              <a:chOff x="2486307" y="2799782"/>
              <a:chExt cx="1587907" cy="1274546"/>
            </a:xfrm>
          </p:grpSpPr>
          <p:sp>
            <p:nvSpPr>
              <p:cNvPr id="132" name="Hexagon 23">
                <a:extLst>
                  <a:ext uri="{FF2B5EF4-FFF2-40B4-BE49-F238E27FC236}">
                    <a16:creationId xmlns:a16="http://schemas.microsoft.com/office/drawing/2014/main" id="{C5EFBFC1-6157-4C39-9F32-1043A3308490}"/>
                  </a:ext>
                </a:extLst>
              </p:cNvPr>
              <p:cNvSpPr>
                <a:spLocks noChangeAspect="1"/>
              </p:cNvSpPr>
              <p:nvPr/>
            </p:nvSpPr>
            <p:spPr bwMode="auto">
              <a:xfrm>
                <a:off x="2533048" y="2799782"/>
                <a:ext cx="1473462" cy="127454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425" tIns="140340" rIns="175425" bIns="140340" numCol="1" spcCol="0" rtlCol="0" fromWordArt="0" anchor="t" anchorCtr="0" forceAA="0" compatLnSpc="1">
                <a:prstTxWarp prst="textNoShape">
                  <a:avLst/>
                </a:prstTxWarp>
                <a:noAutofit/>
              </a:bodyPr>
              <a:lstStyle/>
              <a:p>
                <a:pPr algn="ctr" defTabSz="894270"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FF1C5986-4DEC-433B-8DE7-79971D1CBAB4}"/>
                  </a:ext>
                </a:extLst>
              </p:cNvPr>
              <p:cNvSpPr/>
              <p:nvPr/>
            </p:nvSpPr>
            <p:spPr>
              <a:xfrm>
                <a:off x="2486307" y="2965040"/>
                <a:ext cx="1587907" cy="1033676"/>
              </a:xfrm>
              <a:prstGeom prst="rect">
                <a:avLst/>
              </a:prstGeom>
            </p:spPr>
            <p:txBody>
              <a:bodyPr wrap="none">
                <a:spAutoFit/>
              </a:bodyPr>
              <a:lstStyle/>
              <a:p>
                <a:pPr algn="ctr" defTabSz="913698">
                  <a:defRPr/>
                </a:pPr>
                <a:r>
                  <a:rPr lang="en-US" sz="1567" b="1" dirty="0">
                    <a:solidFill>
                      <a:prstClr val="white"/>
                    </a:solidFill>
                    <a:latin typeface="Segoe UI" panose="020B0502040204020203" pitchFamily="34" charset="0"/>
                    <a:cs typeface="Segoe UI" panose="020B0502040204020203" pitchFamily="34" charset="0"/>
                  </a:rPr>
                  <a:t>Cloud </a:t>
                </a:r>
              </a:p>
              <a:p>
                <a:pPr algn="ctr" defTabSz="913698">
                  <a:defRPr/>
                </a:pPr>
                <a:r>
                  <a:rPr lang="en-US" sz="1567" b="1" dirty="0">
                    <a:solidFill>
                      <a:prstClr val="white"/>
                    </a:solidFill>
                    <a:latin typeface="Segoe UI" panose="020B0502040204020203" pitchFamily="34" charset="0"/>
                    <a:cs typeface="Segoe UI" panose="020B0502040204020203" pitchFamily="34" charset="0"/>
                  </a:rPr>
                  <a:t>Infrastructure- </a:t>
                </a:r>
              </a:p>
              <a:p>
                <a:pPr algn="ctr" defTabSz="913698">
                  <a:defRPr/>
                </a:pPr>
                <a:r>
                  <a:rPr lang="en-US" sz="1567" b="1" dirty="0">
                    <a:solidFill>
                      <a:prstClr val="white"/>
                    </a:solidFill>
                    <a:latin typeface="Segoe UI" panose="020B0502040204020203" pitchFamily="34" charset="0"/>
                    <a:cs typeface="Segoe UI" panose="020B0502040204020203" pitchFamily="34" charset="0"/>
                  </a:rPr>
                  <a:t>Ready</a:t>
                </a:r>
              </a:p>
              <a:p>
                <a:pPr algn="ctr" defTabSz="913698">
                  <a:defRPr/>
                </a:pPr>
                <a:r>
                  <a:rPr lang="en-US" sz="1567" dirty="0">
                    <a:solidFill>
                      <a:prstClr val="white"/>
                    </a:solidFill>
                    <a:latin typeface="Segoe UI Light" panose="020B0502040204020203" pitchFamily="34" charset="0"/>
                    <a:cs typeface="Segoe UI Light" panose="020B0502040204020203" pitchFamily="34" charset="0"/>
                  </a:rPr>
                  <a:t>apps</a:t>
                </a:r>
              </a:p>
            </p:txBody>
          </p:sp>
        </p:grpSp>
        <p:cxnSp>
          <p:nvCxnSpPr>
            <p:cNvPr id="131" name="Straight Arrow Connector 130">
              <a:extLst>
                <a:ext uri="{FF2B5EF4-FFF2-40B4-BE49-F238E27FC236}">
                  <a16:creationId xmlns:a16="http://schemas.microsoft.com/office/drawing/2014/main" id="{BA14D470-95F3-4E81-AE3E-85A18114BDBE}"/>
                </a:ext>
              </a:extLst>
            </p:cNvPr>
            <p:cNvCxnSpPr>
              <a:cxnSpLocks/>
              <a:stCxn id="126" idx="0"/>
              <a:endCxn id="132" idx="3"/>
            </p:cNvCxnSpPr>
            <p:nvPr/>
          </p:nvCxnSpPr>
          <p:spPr>
            <a:xfrm>
              <a:off x="1385508" y="2258543"/>
              <a:ext cx="3317612" cy="78131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1A5D84EE-0D5C-4E1D-9AE5-11F839AD0EBA}"/>
              </a:ext>
            </a:extLst>
          </p:cNvPr>
          <p:cNvGrpSpPr/>
          <p:nvPr/>
        </p:nvGrpSpPr>
        <p:grpSpPr>
          <a:xfrm>
            <a:off x="1317414" y="2317575"/>
            <a:ext cx="10399058" cy="1959893"/>
            <a:chOff x="1341437" y="2362994"/>
            <a:chExt cx="10612785" cy="2000174"/>
          </a:xfrm>
        </p:grpSpPr>
        <p:sp>
          <p:nvSpPr>
            <p:cNvPr id="142" name="Arc 141">
              <a:extLst>
                <a:ext uri="{FF2B5EF4-FFF2-40B4-BE49-F238E27FC236}">
                  <a16:creationId xmlns:a16="http://schemas.microsoft.com/office/drawing/2014/main" id="{BA019E77-B74F-441C-ABE6-9BEBD62CA030}"/>
                </a:ext>
              </a:extLst>
            </p:cNvPr>
            <p:cNvSpPr/>
            <p:nvPr/>
          </p:nvSpPr>
          <p:spPr>
            <a:xfrm flipV="1">
              <a:off x="1341437" y="3192461"/>
              <a:ext cx="9405220" cy="985627"/>
            </a:xfrm>
            <a:prstGeom prst="arc">
              <a:avLst>
                <a:gd name="adj1" fmla="val 10816863"/>
                <a:gd name="adj2" fmla="val 21589676"/>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841">
                <a:defRPr/>
              </a:pPr>
              <a:endParaRPr lang="en-US">
                <a:solidFill>
                  <a:srgbClr val="000000"/>
                </a:solidFill>
              </a:endParaRPr>
            </a:p>
          </p:txBody>
        </p:sp>
        <p:sp>
          <p:nvSpPr>
            <p:cNvPr id="143" name="Arc 142">
              <a:extLst>
                <a:ext uri="{FF2B5EF4-FFF2-40B4-BE49-F238E27FC236}">
                  <a16:creationId xmlns:a16="http://schemas.microsoft.com/office/drawing/2014/main" id="{7317BAF9-7B91-49C0-93CD-3C04AC4E0674}"/>
                </a:ext>
              </a:extLst>
            </p:cNvPr>
            <p:cNvSpPr/>
            <p:nvPr/>
          </p:nvSpPr>
          <p:spPr>
            <a:xfrm flipV="1">
              <a:off x="3817405" y="2818961"/>
              <a:ext cx="7119284" cy="1326069"/>
            </a:xfrm>
            <a:prstGeom prst="arc">
              <a:avLst>
                <a:gd name="adj1" fmla="val 11051048"/>
                <a:gd name="adj2" fmla="val 18966076"/>
              </a:avLst>
            </a:prstGeom>
            <a:ln w="31750">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41">
                <a:defRPr/>
              </a:pPr>
              <a:endParaRPr lang="en-US">
                <a:solidFill>
                  <a:srgbClr val="000000"/>
                </a:solidFill>
              </a:endParaRPr>
            </a:p>
          </p:txBody>
        </p:sp>
        <p:grpSp>
          <p:nvGrpSpPr>
            <p:cNvPr id="144" name="Group 143">
              <a:extLst>
                <a:ext uri="{FF2B5EF4-FFF2-40B4-BE49-F238E27FC236}">
                  <a16:creationId xmlns:a16="http://schemas.microsoft.com/office/drawing/2014/main" id="{7E1D68D0-084B-4F68-8AD2-0D37FB1DF29F}"/>
                </a:ext>
              </a:extLst>
            </p:cNvPr>
            <p:cNvGrpSpPr/>
            <p:nvPr/>
          </p:nvGrpSpPr>
          <p:grpSpPr>
            <a:xfrm>
              <a:off x="9945387" y="2362994"/>
              <a:ext cx="1565002" cy="1353728"/>
              <a:chOff x="9549163" y="2576577"/>
              <a:chExt cx="1565002" cy="1353728"/>
            </a:xfrm>
          </p:grpSpPr>
          <p:sp>
            <p:nvSpPr>
              <p:cNvPr id="147" name="Hexagon 24">
                <a:extLst>
                  <a:ext uri="{FF2B5EF4-FFF2-40B4-BE49-F238E27FC236}">
                    <a16:creationId xmlns:a16="http://schemas.microsoft.com/office/drawing/2014/main" id="{E9A6C04A-0A22-4D65-9D89-984FB02AF1B3}"/>
                  </a:ext>
                </a:extLst>
              </p:cNvPr>
              <p:cNvSpPr>
                <a:spLocks noChangeAspect="1"/>
              </p:cNvSpPr>
              <p:nvPr/>
            </p:nvSpPr>
            <p:spPr bwMode="auto">
              <a:xfrm>
                <a:off x="9549163" y="2576577"/>
                <a:ext cx="1565002" cy="135372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425" tIns="140340" rIns="175425" bIns="140340" numCol="1" spcCol="0" rtlCol="0" fromWordArt="0" anchor="t" anchorCtr="0" forceAA="0" compatLnSpc="1">
                <a:prstTxWarp prst="textNoShape">
                  <a:avLst/>
                </a:prstTxWarp>
                <a:noAutofit/>
              </a:bodyPr>
              <a:lstStyle/>
              <a:p>
                <a:pPr algn="ctr" defTabSz="894270"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307CF987-BD9A-4AA0-8C15-DD4C26A622EB}"/>
                  </a:ext>
                </a:extLst>
              </p:cNvPr>
              <p:cNvSpPr/>
              <p:nvPr/>
            </p:nvSpPr>
            <p:spPr>
              <a:xfrm>
                <a:off x="9572276" y="2838355"/>
                <a:ext cx="1488437" cy="596055"/>
              </a:xfrm>
              <a:prstGeom prst="rect">
                <a:avLst/>
              </a:prstGeom>
            </p:spPr>
            <p:txBody>
              <a:bodyPr wrap="none">
                <a:spAutoFit/>
              </a:bodyPr>
              <a:lstStyle/>
              <a:p>
                <a:pPr algn="ctr" defTabSz="913698">
                  <a:defRPr/>
                </a:pPr>
                <a:r>
                  <a:rPr lang="en-US" sz="1567" b="1" dirty="0">
                    <a:solidFill>
                      <a:prstClr val="white"/>
                    </a:solidFill>
                    <a:latin typeface="Segoe UI" panose="020B0502040204020203" pitchFamily="34" charset="0"/>
                    <a:cs typeface="Segoe UI" panose="020B0502040204020203" pitchFamily="34" charset="0"/>
                  </a:rPr>
                  <a:t>Cloud-Native</a:t>
                </a:r>
              </a:p>
              <a:p>
                <a:pPr algn="ctr" defTabSz="913698">
                  <a:defRPr/>
                </a:pPr>
                <a:r>
                  <a:rPr lang="en-US" sz="1567" dirty="0">
                    <a:solidFill>
                      <a:prstClr val="white"/>
                    </a:solidFill>
                    <a:latin typeface="Segoe UI Light" panose="020B0502040204020203" pitchFamily="34" charset="0"/>
                    <a:cs typeface="Segoe UI Light" panose="020B0502040204020203" pitchFamily="34" charset="0"/>
                  </a:rPr>
                  <a:t>apps</a:t>
                </a:r>
              </a:p>
            </p:txBody>
          </p:sp>
        </p:grpSp>
        <p:sp>
          <p:nvSpPr>
            <p:cNvPr id="145" name="TextBox 144">
              <a:extLst>
                <a:ext uri="{FF2B5EF4-FFF2-40B4-BE49-F238E27FC236}">
                  <a16:creationId xmlns:a16="http://schemas.microsoft.com/office/drawing/2014/main" id="{13470846-F859-453B-882A-153272B9642B}"/>
                </a:ext>
              </a:extLst>
            </p:cNvPr>
            <p:cNvSpPr txBox="1"/>
            <p:nvPr/>
          </p:nvSpPr>
          <p:spPr>
            <a:xfrm>
              <a:off x="9725862" y="3832181"/>
              <a:ext cx="2228360" cy="530987"/>
            </a:xfrm>
            <a:prstGeom prst="rect">
              <a:avLst/>
            </a:prstGeom>
            <a:noFill/>
          </p:spPr>
          <p:txBody>
            <a:bodyPr wrap="square" lIns="179171" tIns="143337" rIns="179171" bIns="143337" rtlCol="0">
              <a:spAutoFit/>
            </a:bodyPr>
            <a:lstStyle/>
            <a:p>
              <a:pPr algn="ctr" defTabSz="913665">
                <a:lnSpc>
                  <a:spcPct val="90000"/>
                </a:lnSpc>
                <a:spcAft>
                  <a:spcPts val="588"/>
                </a:spcAft>
                <a:defRPr/>
              </a:pPr>
              <a:r>
                <a:rPr lang="en-US" sz="1667" dirty="0">
                  <a:latin typeface="Segoe UI" panose="020B0502040204020203" pitchFamily="34" charset="0"/>
                  <a:cs typeface="Segoe UI" panose="020B0502040204020203" pitchFamily="34" charset="0"/>
                </a:rPr>
                <a:t>Rearchitect/Rebuild</a:t>
              </a:r>
            </a:p>
          </p:txBody>
        </p:sp>
        <p:sp>
          <p:nvSpPr>
            <p:cNvPr id="146" name="Arc 145">
              <a:extLst>
                <a:ext uri="{FF2B5EF4-FFF2-40B4-BE49-F238E27FC236}">
                  <a16:creationId xmlns:a16="http://schemas.microsoft.com/office/drawing/2014/main" id="{2861759B-AF8A-4DF9-B0BE-CEDF4F2DF938}"/>
                </a:ext>
              </a:extLst>
            </p:cNvPr>
            <p:cNvSpPr/>
            <p:nvPr/>
          </p:nvSpPr>
          <p:spPr>
            <a:xfrm flipV="1">
              <a:off x="7804460" y="3339571"/>
              <a:ext cx="3442977" cy="650681"/>
            </a:xfrm>
            <a:prstGeom prst="arc">
              <a:avLst>
                <a:gd name="adj1" fmla="val 10881066"/>
                <a:gd name="adj2" fmla="val 18500212"/>
              </a:avLst>
            </a:prstGeom>
            <a:ln w="31750">
              <a:solidFill>
                <a:schemeClr val="accent4">
                  <a:lumMod val="7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41">
                <a:defRPr/>
              </a:pPr>
              <a:endParaRPr lang="en-US">
                <a:solidFill>
                  <a:srgbClr val="000000"/>
                </a:solidFill>
              </a:endParaRPr>
            </a:p>
          </p:txBody>
        </p:sp>
      </p:grpSp>
      <p:sp>
        <p:nvSpPr>
          <p:cNvPr id="149" name="Title 1">
            <a:extLst>
              <a:ext uri="{FF2B5EF4-FFF2-40B4-BE49-F238E27FC236}">
                <a16:creationId xmlns:a16="http://schemas.microsoft.com/office/drawing/2014/main" id="{3AFA984B-72D0-4C82-90E0-8AD4AA337162}"/>
              </a:ext>
            </a:extLst>
          </p:cNvPr>
          <p:cNvSpPr txBox="1">
            <a:spLocks/>
          </p:cNvSpPr>
          <p:nvPr/>
        </p:nvSpPr>
        <p:spPr>
          <a:xfrm>
            <a:off x="134139" y="274642"/>
            <a:ext cx="11420699" cy="635056"/>
          </a:xfrm>
          <a:prstGeom prst="rect">
            <a:avLst/>
          </a:prstGeom>
        </p:spPr>
        <p:txBody>
          <a:bodyPr vert="horz" wrap="square" lIns="143357" tIns="89598" rIns="143357" bIns="89598" rtlCol="0" anchor="t">
            <a:normAutofit lnSpcReduction="10000"/>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algn="ctr" defTabSz="894725">
              <a:defRPr/>
            </a:pPr>
            <a:r>
              <a:rPr lang="zh-CN" altLang="en-US" sz="3526" dirty="0">
                <a:solidFill>
                  <a:srgbClr val="FFFFFF">
                    <a:lumMod val="85000"/>
                    <a:lumOff val="15000"/>
                  </a:srgbClr>
                </a:solidFill>
                <a:latin typeface="Segoe UI Light" charset="0"/>
                <a:ea typeface="Segoe UI Light" charset="0"/>
                <a:cs typeface="Segoe UI Light" charset="0"/>
              </a:rPr>
              <a:t>上云之路</a:t>
            </a:r>
            <a:endParaRPr sz="1961" dirty="0">
              <a:solidFill>
                <a:srgbClr val="FFFFFF">
                  <a:lumMod val="85000"/>
                  <a:lumOff val="15000"/>
                </a:srgbClr>
              </a:solidFill>
              <a:latin typeface="Segoe UI Light" charset="0"/>
              <a:ea typeface="Segoe UI Light" charset="0"/>
              <a:cs typeface="Segoe UI Light" charset="0"/>
            </a:endParaRPr>
          </a:p>
        </p:txBody>
      </p:sp>
      <p:grpSp>
        <p:nvGrpSpPr>
          <p:cNvPr id="11" name="Group 10">
            <a:extLst>
              <a:ext uri="{FF2B5EF4-FFF2-40B4-BE49-F238E27FC236}">
                <a16:creationId xmlns:a16="http://schemas.microsoft.com/office/drawing/2014/main" id="{F309419E-9FE2-4117-9971-DA084E9B08CE}"/>
              </a:ext>
            </a:extLst>
          </p:cNvPr>
          <p:cNvGrpSpPr/>
          <p:nvPr/>
        </p:nvGrpSpPr>
        <p:grpSpPr>
          <a:xfrm>
            <a:off x="1189038" y="1020592"/>
            <a:ext cx="7302174" cy="2616545"/>
            <a:chOff x="1357460" y="1040052"/>
            <a:chExt cx="7304524" cy="2669564"/>
          </a:xfrm>
        </p:grpSpPr>
        <p:grpSp>
          <p:nvGrpSpPr>
            <p:cNvPr id="137" name="Group 136">
              <a:extLst>
                <a:ext uri="{FF2B5EF4-FFF2-40B4-BE49-F238E27FC236}">
                  <a16:creationId xmlns:a16="http://schemas.microsoft.com/office/drawing/2014/main" id="{B1271C1B-326B-4598-96D1-34277C4F90B7}"/>
                </a:ext>
              </a:extLst>
            </p:cNvPr>
            <p:cNvGrpSpPr/>
            <p:nvPr/>
          </p:nvGrpSpPr>
          <p:grpSpPr>
            <a:xfrm>
              <a:off x="7097426" y="2356273"/>
              <a:ext cx="1564558" cy="1353343"/>
              <a:chOff x="5797624" y="2600734"/>
              <a:chExt cx="1565002" cy="1353728"/>
            </a:xfrm>
          </p:grpSpPr>
          <p:sp>
            <p:nvSpPr>
              <p:cNvPr id="139" name="Hexagon 25">
                <a:extLst>
                  <a:ext uri="{FF2B5EF4-FFF2-40B4-BE49-F238E27FC236}">
                    <a16:creationId xmlns:a16="http://schemas.microsoft.com/office/drawing/2014/main" id="{3B8AEDAB-1354-4B39-9D65-5098894B3431}"/>
                  </a:ext>
                </a:extLst>
              </p:cNvPr>
              <p:cNvSpPr>
                <a:spLocks noChangeAspect="1"/>
              </p:cNvSpPr>
              <p:nvPr/>
            </p:nvSpPr>
            <p:spPr bwMode="auto">
              <a:xfrm>
                <a:off x="5797624" y="2600734"/>
                <a:ext cx="1565002" cy="1353728"/>
              </a:xfrm>
              <a:prstGeom prst="rect">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425" tIns="140340" rIns="175425" bIns="140340" numCol="1" spcCol="0" rtlCol="0" fromWordArt="0" anchor="t" anchorCtr="0" forceAA="0" compatLnSpc="1">
                <a:prstTxWarp prst="textNoShape">
                  <a:avLst/>
                </a:prstTxWarp>
                <a:noAutofit/>
              </a:bodyPr>
              <a:lstStyle/>
              <a:p>
                <a:pPr algn="ctr" defTabSz="894270" fontAlgn="base">
                  <a:lnSpc>
                    <a:spcPct val="90000"/>
                  </a:lnSpc>
                  <a:spcBef>
                    <a:spcPct val="0"/>
                  </a:spcBef>
                  <a:spcAft>
                    <a:spcPct val="0"/>
                  </a:spcAft>
                  <a:defRPr/>
                </a:pPr>
                <a:endParaRPr lang="en-US" sz="23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36FEFDE6-B209-47EC-A9C0-0BF050A6F32C}"/>
                  </a:ext>
                </a:extLst>
              </p:cNvPr>
              <p:cNvSpPr/>
              <p:nvPr/>
            </p:nvSpPr>
            <p:spPr>
              <a:xfrm>
                <a:off x="5969431" y="2728637"/>
                <a:ext cx="1209123" cy="846975"/>
              </a:xfrm>
              <a:prstGeom prst="rect">
                <a:avLst/>
              </a:prstGeom>
            </p:spPr>
            <p:txBody>
              <a:bodyPr wrap="none">
                <a:spAutoFit/>
              </a:bodyPr>
              <a:lstStyle/>
              <a:p>
                <a:pPr algn="ctr" defTabSz="913698">
                  <a:defRPr/>
                </a:pPr>
                <a:r>
                  <a:rPr lang="en-US" sz="1567" b="1" dirty="0">
                    <a:solidFill>
                      <a:prstClr val="white"/>
                    </a:solidFill>
                    <a:latin typeface="Segoe UI" panose="020B0502040204020203" pitchFamily="34" charset="0"/>
                    <a:cs typeface="Segoe UI" panose="020B0502040204020203" pitchFamily="34" charset="0"/>
                  </a:rPr>
                  <a:t>Cloud </a:t>
                </a:r>
              </a:p>
              <a:p>
                <a:pPr algn="ctr" defTabSz="913698">
                  <a:defRPr/>
                </a:pPr>
                <a:r>
                  <a:rPr lang="en-US" sz="1567" b="1" dirty="0">
                    <a:solidFill>
                      <a:prstClr val="white"/>
                    </a:solidFill>
                    <a:latin typeface="Segoe UI" panose="020B0502040204020203" pitchFamily="34" charset="0"/>
                    <a:cs typeface="Segoe UI" panose="020B0502040204020203" pitchFamily="34" charset="0"/>
                  </a:rPr>
                  <a:t>Optimized</a:t>
                </a:r>
              </a:p>
              <a:p>
                <a:pPr algn="ctr" defTabSz="913698">
                  <a:defRPr/>
                </a:pPr>
                <a:r>
                  <a:rPr lang="en-US" sz="1567" dirty="0">
                    <a:solidFill>
                      <a:prstClr val="white"/>
                    </a:solidFill>
                    <a:latin typeface="Segoe UI Light" panose="020B0502040204020203" pitchFamily="34" charset="0"/>
                    <a:cs typeface="Segoe UI Light" panose="020B0502040204020203" pitchFamily="34" charset="0"/>
                  </a:rPr>
                  <a:t>apps</a:t>
                </a:r>
              </a:p>
            </p:txBody>
          </p:sp>
        </p:grpSp>
        <p:grpSp>
          <p:nvGrpSpPr>
            <p:cNvPr id="10" name="Group 9">
              <a:extLst>
                <a:ext uri="{FF2B5EF4-FFF2-40B4-BE49-F238E27FC236}">
                  <a16:creationId xmlns:a16="http://schemas.microsoft.com/office/drawing/2014/main" id="{EB67F813-6904-406B-A2C2-A5DF37025692}"/>
                </a:ext>
              </a:extLst>
            </p:cNvPr>
            <p:cNvGrpSpPr/>
            <p:nvPr/>
          </p:nvGrpSpPr>
          <p:grpSpPr>
            <a:xfrm>
              <a:off x="1357460" y="1040052"/>
              <a:ext cx="6818710" cy="2622677"/>
              <a:chOff x="1357460" y="1040052"/>
              <a:chExt cx="6818710" cy="2622677"/>
            </a:xfrm>
          </p:grpSpPr>
          <p:sp>
            <p:nvSpPr>
              <p:cNvPr id="135" name="Arc 134">
                <a:extLst>
                  <a:ext uri="{FF2B5EF4-FFF2-40B4-BE49-F238E27FC236}">
                    <a16:creationId xmlns:a16="http://schemas.microsoft.com/office/drawing/2014/main" id="{85420455-06DE-4B2C-A68A-2DD135C3839B}"/>
                  </a:ext>
                </a:extLst>
              </p:cNvPr>
              <p:cNvSpPr/>
              <p:nvPr/>
            </p:nvSpPr>
            <p:spPr>
              <a:xfrm>
                <a:off x="1357460" y="1040052"/>
                <a:ext cx="6600507" cy="2622677"/>
              </a:xfrm>
              <a:prstGeom prst="arc">
                <a:avLst>
                  <a:gd name="adj1" fmla="val 10801208"/>
                  <a:gd name="adj2" fmla="val 21593243"/>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841">
                  <a:defRPr/>
                </a:pPr>
                <a:endParaRPr lang="en-US">
                  <a:solidFill>
                    <a:srgbClr val="000000"/>
                  </a:solidFill>
                </a:endParaRPr>
              </a:p>
            </p:txBody>
          </p:sp>
          <p:pic>
            <p:nvPicPr>
              <p:cNvPr id="8" name="Picture 7">
                <a:extLst>
                  <a:ext uri="{FF2B5EF4-FFF2-40B4-BE49-F238E27FC236}">
                    <a16:creationId xmlns:a16="http://schemas.microsoft.com/office/drawing/2014/main" id="{54CFDB82-7E2E-41C6-8BB0-2C9FF098388E}"/>
                  </a:ext>
                </a:extLst>
              </p:cNvPr>
              <p:cNvPicPr>
                <a:picLocks noChangeAspect="1"/>
              </p:cNvPicPr>
              <p:nvPr/>
            </p:nvPicPr>
            <p:blipFill rotWithShape="1">
              <a:blip r:embed="rId3"/>
              <a:srcRect r="49001"/>
              <a:stretch/>
            </p:blipFill>
            <p:spPr>
              <a:xfrm>
                <a:off x="4313237" y="1063147"/>
                <a:ext cx="1144178" cy="1397884"/>
              </a:xfrm>
              <a:prstGeom prst="rect">
                <a:avLst/>
              </a:prstGeom>
            </p:spPr>
          </p:pic>
          <p:sp>
            <p:nvSpPr>
              <p:cNvPr id="138" name="TextBox 137">
                <a:extLst>
                  <a:ext uri="{FF2B5EF4-FFF2-40B4-BE49-F238E27FC236}">
                    <a16:creationId xmlns:a16="http://schemas.microsoft.com/office/drawing/2014/main" id="{FC511F89-C7EF-4424-BA2E-2A26783BF54C}"/>
                  </a:ext>
                </a:extLst>
              </p:cNvPr>
              <p:cNvSpPr txBox="1"/>
              <p:nvPr/>
            </p:nvSpPr>
            <p:spPr>
              <a:xfrm>
                <a:off x="5227637" y="1678076"/>
                <a:ext cx="2948533" cy="761581"/>
              </a:xfrm>
              <a:prstGeom prst="rect">
                <a:avLst/>
              </a:prstGeom>
              <a:noFill/>
            </p:spPr>
            <p:txBody>
              <a:bodyPr wrap="square" lIns="179171" tIns="143337" rIns="179171" bIns="143337" rtlCol="0">
                <a:spAutoFit/>
              </a:bodyPr>
              <a:lstStyle/>
              <a:p>
                <a:pPr algn="ctr" defTabSz="913665">
                  <a:lnSpc>
                    <a:spcPct val="90000"/>
                  </a:lnSpc>
                  <a:defRPr/>
                </a:pPr>
                <a:r>
                  <a:rPr lang="en-US" sz="1667" dirty="0">
                    <a:latin typeface="Segoe UI" panose="020B0502040204020203" pitchFamily="34" charset="0"/>
                    <a:cs typeface="Segoe UI" panose="020B0502040204020203" pitchFamily="34" charset="0"/>
                  </a:rPr>
                  <a:t>Containerize</a:t>
                </a:r>
              </a:p>
              <a:p>
                <a:pPr algn="ctr" defTabSz="913665">
                  <a:lnSpc>
                    <a:spcPct val="90000"/>
                  </a:lnSpc>
                  <a:defRPr/>
                </a:pPr>
                <a:r>
                  <a:rPr lang="en-US" sz="1568" dirty="0">
                    <a:latin typeface="Segoe UI" panose="020B0502040204020203" pitchFamily="34" charset="0"/>
                    <a:cs typeface="Segoe UI" panose="020B0502040204020203" pitchFamily="34" charset="0"/>
                  </a:rPr>
                  <a:t>+ cloud managed services</a:t>
                </a:r>
              </a:p>
            </p:txBody>
          </p:sp>
        </p:grpSp>
      </p:grpSp>
      <p:grpSp>
        <p:nvGrpSpPr>
          <p:cNvPr id="7" name="Group 6">
            <a:extLst>
              <a:ext uri="{FF2B5EF4-FFF2-40B4-BE49-F238E27FC236}">
                <a16:creationId xmlns:a16="http://schemas.microsoft.com/office/drawing/2014/main" id="{E2CD1C80-9CD2-4032-B1F6-13F85AA2C674}"/>
              </a:ext>
            </a:extLst>
          </p:cNvPr>
          <p:cNvGrpSpPr/>
          <p:nvPr/>
        </p:nvGrpSpPr>
        <p:grpSpPr>
          <a:xfrm>
            <a:off x="2518867" y="2291829"/>
            <a:ext cx="2724762" cy="4501802"/>
            <a:chOff x="6547777" y="2363315"/>
            <a:chExt cx="2779974" cy="4593022"/>
          </a:xfrm>
        </p:grpSpPr>
        <p:sp>
          <p:nvSpPr>
            <p:cNvPr id="108" name="Rounded Rectangle 4">
              <a:extLst>
                <a:ext uri="{FF2B5EF4-FFF2-40B4-BE49-F238E27FC236}">
                  <a16:creationId xmlns:a16="http://schemas.microsoft.com/office/drawing/2014/main" id="{CF09CA13-917F-439A-AF1F-8A6F8C3EFBBF}"/>
                </a:ext>
              </a:extLst>
            </p:cNvPr>
            <p:cNvSpPr/>
            <p:nvPr/>
          </p:nvSpPr>
          <p:spPr>
            <a:xfrm>
              <a:off x="7069603" y="2363315"/>
              <a:ext cx="1592381" cy="1346301"/>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en-US">
                <a:ln w="50800">
                  <a:solidFill>
                    <a:srgbClr val="FFFF00"/>
                  </a:solidFill>
                </a:ln>
                <a:solidFill>
                  <a:srgbClr val="FFFF00"/>
                </a:solidFill>
                <a:latin typeface="Segoe UI" pitchFamily="34" charset="0"/>
              </a:endParaRPr>
            </a:p>
          </p:txBody>
        </p:sp>
        <p:sp>
          <p:nvSpPr>
            <p:cNvPr id="110" name="Rounded Rectangle 4">
              <a:extLst>
                <a:ext uri="{FF2B5EF4-FFF2-40B4-BE49-F238E27FC236}">
                  <a16:creationId xmlns:a16="http://schemas.microsoft.com/office/drawing/2014/main" id="{B0E36B0A-96B4-4850-A4F8-C220E6AD3F80}"/>
                </a:ext>
              </a:extLst>
            </p:cNvPr>
            <p:cNvSpPr/>
            <p:nvPr/>
          </p:nvSpPr>
          <p:spPr>
            <a:xfrm>
              <a:off x="6547777" y="5266695"/>
              <a:ext cx="2779974" cy="1689642"/>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en-US">
                <a:ln w="50800">
                  <a:solidFill>
                    <a:srgbClr val="FFFF00"/>
                  </a:solidFill>
                </a:ln>
                <a:solidFill>
                  <a:srgbClr val="FFFF00"/>
                </a:solidFill>
                <a:latin typeface="Segoe UI" pitchFamily="34" charset="0"/>
              </a:endParaRPr>
            </a:p>
          </p:txBody>
        </p:sp>
      </p:grpSp>
    </p:spTree>
    <p:extLst>
      <p:ext uri="{BB962C8B-B14F-4D97-AF65-F5344CB8AC3E}">
        <p14:creationId xmlns:p14="http://schemas.microsoft.com/office/powerpoint/2010/main" val="18492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wipe(left)">
                                      <p:cBhvr>
                                        <p:cTn id="12" dur="500"/>
                                        <p:tgtEl>
                                          <p:spTgt spid="10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500"/>
                                        <p:tgtEl>
                                          <p:spTgt spid="1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500"/>
                                        <p:tgtEl>
                                          <p:spTgt spid="1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wipe(left)">
                                      <p:cBhvr>
                                        <p:cTn id="39" dur="500"/>
                                        <p:tgtEl>
                                          <p:spTgt spid="141"/>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rPr>
              <a:t> 首选解决方案</a:t>
            </a:r>
            <a:r>
              <a:rPr lang="en-US" sz="4900" dirty="0">
                <a:solidFill>
                  <a:schemeClr val="tx1"/>
                </a:solidFill>
                <a:cs typeface="Segoe UI" panose="020B0502040204020203" pitchFamily="34" charset="0"/>
              </a:rPr>
              <a:t>- 3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 </a:t>
            </a:r>
            <a:r>
              <a:rPr lang="zh-CN" altLang="en-US" sz="3600" dirty="0">
                <a:solidFill>
                  <a:schemeClr val="tx1"/>
                </a:solidFill>
                <a:latin typeface="+mj-lt"/>
              </a:rPr>
              <a:t>移动和</a:t>
            </a:r>
            <a:r>
              <a:rPr lang="en-US" altLang="zh-CN" sz="3600" dirty="0">
                <a:solidFill>
                  <a:schemeClr val="tx1"/>
                </a:solidFill>
                <a:latin typeface="+mj-lt"/>
              </a:rPr>
              <a:t>Web </a:t>
            </a:r>
            <a:r>
              <a:rPr lang="zh-CN" altLang="en-US" sz="3600" dirty="0">
                <a:solidFill>
                  <a:schemeClr val="tx1"/>
                </a:solidFill>
                <a:latin typeface="+mj-lt"/>
              </a:rPr>
              <a:t>应用程序</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zh-CN" altLang="en-US" sz="2800" dirty="0">
                <a:solidFill>
                  <a:schemeClr val="tx1"/>
                </a:solidFill>
                <a:latin typeface="Segoe UI Semilight" panose="020B0402040204020203" pitchFamily="34" charset="0"/>
                <a:cs typeface="Segoe UI Semilight" panose="020B0402040204020203" pitchFamily="34" charset="0"/>
              </a:rPr>
              <a:t>使用</a:t>
            </a:r>
            <a:r>
              <a:rPr lang="en-US" sz="2800" dirty="0">
                <a:solidFill>
                  <a:schemeClr val="tx1"/>
                </a:solidFill>
                <a:latin typeface="Segoe UI Semilight" panose="020B0402040204020203" pitchFamily="34" charset="0"/>
                <a:cs typeface="Segoe UI Semilight" panose="020B0402040204020203" pitchFamily="34" charset="0"/>
              </a:rPr>
              <a:t> Key Vault </a:t>
            </a:r>
            <a:r>
              <a:rPr lang="zh-CN" altLang="en-US" sz="2800" dirty="0">
                <a:solidFill>
                  <a:schemeClr val="tx1"/>
                </a:solidFill>
                <a:latin typeface="Segoe UI Semilight" panose="020B0402040204020203" pitchFamily="34" charset="0"/>
                <a:cs typeface="Segoe UI Semilight" panose="020B0402040204020203" pitchFamily="34" charset="0"/>
              </a:rPr>
              <a:t>存储敏感的应用程序</a:t>
            </a:r>
            <a:r>
              <a:rPr lang="en-US" sz="2800" dirty="0">
                <a:solidFill>
                  <a:schemeClr val="tx1"/>
                </a:solidFill>
                <a:latin typeface="Segoe UI Semilight" panose="020B0402040204020203" pitchFamily="34" charset="0"/>
                <a:cs typeface="Segoe UI Semilight" panose="020B0402040204020203" pitchFamily="34" charset="0"/>
              </a:rPr>
              <a:t> secrets </a:t>
            </a:r>
            <a:r>
              <a:rPr lang="zh-CN" altLang="en-US" sz="2800" dirty="0">
                <a:solidFill>
                  <a:schemeClr val="tx1"/>
                </a:solidFill>
                <a:latin typeface="Segoe UI Semilight" panose="020B0402040204020203" pitchFamily="34" charset="0"/>
                <a:cs typeface="Segoe UI Semilight" panose="020B0402040204020203" pitchFamily="34" charset="0"/>
              </a:rPr>
              <a:t>，像数据库连接字符串</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rPr>
              <a:t> 首选解决方案 </a:t>
            </a:r>
            <a:r>
              <a:rPr lang="en-US" sz="4900" dirty="0">
                <a:solidFill>
                  <a:schemeClr val="tx1"/>
                </a:solidFill>
                <a:cs typeface="Segoe UI" panose="020B0502040204020203" pitchFamily="34" charset="0"/>
              </a:rPr>
              <a:t>- 4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a:t>
            </a:r>
            <a:r>
              <a:rPr lang="zh-CN" altLang="en-US" sz="3600" dirty="0">
                <a:solidFill>
                  <a:schemeClr val="tx1"/>
                </a:solidFill>
                <a:latin typeface="+mj-lt"/>
              </a:rPr>
              <a:t>管理</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a:t>
            </a:r>
            <a:r>
              <a:rPr lang="zh-CN" altLang="en-US" sz="2800" dirty="0">
                <a:solidFill>
                  <a:schemeClr val="tx1"/>
                </a:solidFill>
                <a:latin typeface="Segoe UI Semilight" panose="020B0402040204020203" pitchFamily="34" charset="0"/>
                <a:cs typeface="Segoe UI Semilight" panose="020B0402040204020203" pitchFamily="34" charset="0"/>
              </a:rPr>
              <a:t>现在应使用 </a:t>
            </a:r>
            <a:r>
              <a:rPr lang="en-US" sz="2800" dirty="0">
                <a:solidFill>
                  <a:schemeClr val="tx1"/>
                </a:solidFill>
                <a:latin typeface="Segoe UI Semilight" panose="020B0402040204020203" pitchFamily="34" charset="0"/>
                <a:cs typeface="Segoe UI Semilight" panose="020B0402040204020203" pitchFamily="34" charset="0"/>
              </a:rPr>
              <a:t>Azure API </a:t>
            </a:r>
            <a:r>
              <a:rPr lang="zh-CN" altLang="en-US" sz="2800" dirty="0">
                <a:solidFill>
                  <a:schemeClr val="tx1"/>
                </a:solidFill>
                <a:latin typeface="Segoe UI Semilight" panose="020B0402040204020203" pitchFamily="34" charset="0"/>
                <a:cs typeface="Segoe UI Semilight" panose="020B0402040204020203" pitchFamily="34" charset="0"/>
              </a:rPr>
              <a:t>管理 来做</a:t>
            </a:r>
            <a:r>
              <a:rPr lang="en-US" altLang="zh-CN" sz="2800" dirty="0">
                <a:solidFill>
                  <a:schemeClr val="tx1"/>
                </a:solidFill>
                <a:latin typeface="Segoe UI Semilight" panose="020B0402040204020203" pitchFamily="34" charset="0"/>
                <a:cs typeface="Segoe UI Semilight" panose="020B0402040204020203" pitchFamily="34" charset="0"/>
              </a:rPr>
              <a:t>POC </a:t>
            </a:r>
            <a:r>
              <a:rPr lang="zh-CN" altLang="en-US" sz="2800" dirty="0">
                <a:solidFill>
                  <a:schemeClr val="tx1"/>
                </a:solidFill>
                <a:latin typeface="Segoe UI Semilight" panose="020B0402040204020203" pitchFamily="34" charset="0"/>
                <a:cs typeface="Segoe UI Semilight" panose="020B0402040204020203" pitchFamily="34" charset="0"/>
              </a:rPr>
              <a:t>解决方案</a:t>
            </a:r>
            <a:r>
              <a:rPr lang="en-US" sz="2800" dirty="0">
                <a:solidFill>
                  <a:schemeClr val="tx1"/>
                </a:solidFill>
                <a:latin typeface="Segoe UI Semilight" panose="020B0402040204020203" pitchFamily="34" charset="0"/>
                <a:cs typeface="Segoe UI Semilight" panose="020B0402040204020203" pitchFamily="34" charset="0"/>
              </a:rPr>
              <a:t>.</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rPr>
              <a:t>首选解决方案</a:t>
            </a:r>
            <a:r>
              <a:rPr lang="en-US" sz="4900" dirty="0">
                <a:solidFill>
                  <a:schemeClr val="tx1"/>
                </a:solidFill>
                <a:cs typeface="Segoe UI" panose="020B0502040204020203" pitchFamily="34" charset="0"/>
              </a:rPr>
              <a:t>- 5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zh-CN" altLang="en-US" sz="3600" dirty="0">
                <a:solidFill>
                  <a:schemeClr val="tx1"/>
                </a:solidFill>
                <a:latin typeface="+mj-lt"/>
              </a:rPr>
              <a:t>数据管理</a:t>
            </a:r>
            <a:endParaRPr lang="en-US" altLang="zh-CN" sz="3600" dirty="0">
              <a:solidFill>
                <a:schemeClr val="tx1"/>
              </a:solidFill>
              <a:latin typeface="+mj-lt"/>
            </a:endParaRPr>
          </a:p>
          <a:p>
            <a:pPr marL="0" indent="0">
              <a:buNone/>
            </a:pPr>
            <a:endParaRPr lang="en-US" sz="2000" dirty="0">
              <a:solidFill>
                <a:schemeClr val="tx1"/>
              </a:solidFill>
              <a:latin typeface="+mj-lt"/>
            </a:endParaRPr>
          </a:p>
          <a:p>
            <a:r>
              <a:rPr lang="zh-CN" altLang="en-US" sz="2800" dirty="0">
                <a:solidFill>
                  <a:schemeClr val="tx1"/>
                </a:solidFill>
                <a:latin typeface="Segoe UI Semilight" panose="020B0402040204020203" pitchFamily="34" charset="0"/>
                <a:cs typeface="Segoe UI Semilight" panose="020B0402040204020203" pitchFamily="34" charset="0"/>
              </a:rPr>
              <a:t>使用 </a:t>
            </a:r>
            <a:r>
              <a:rPr lang="en-US" sz="2800" dirty="0">
                <a:solidFill>
                  <a:schemeClr val="tx1"/>
                </a:solidFill>
                <a:latin typeface="Segoe UI Semilight" panose="020B0402040204020203" pitchFamily="34" charset="0"/>
                <a:cs typeface="Segoe UI Semilight" panose="020B0402040204020203" pitchFamily="34" charset="0"/>
              </a:rPr>
              <a:t>Database Migration Service </a:t>
            </a:r>
            <a:r>
              <a:rPr lang="zh-CN" altLang="en-US" sz="2800" dirty="0">
                <a:solidFill>
                  <a:schemeClr val="tx1"/>
                </a:solidFill>
                <a:latin typeface="Segoe UI Semilight" panose="020B0402040204020203" pitchFamily="34" charset="0"/>
                <a:cs typeface="Segoe UI Semilight" panose="020B0402040204020203" pitchFamily="34" charset="0"/>
              </a:rPr>
              <a:t>迁移数据库到</a:t>
            </a:r>
            <a:r>
              <a:rPr lang="en-US" altLang="zh-CN" sz="2800" dirty="0">
                <a:solidFill>
                  <a:schemeClr val="tx1"/>
                </a:solidFill>
                <a:latin typeface="Segoe UI Semilight" panose="020B0402040204020203" pitchFamily="34" charset="0"/>
                <a:cs typeface="Segoe UI Semilight" panose="020B0402040204020203" pitchFamily="34" charset="0"/>
              </a:rPr>
              <a:t>Azure SQL</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zh-CN" altLang="en-US" sz="4900" dirty="0">
                <a:solidFill>
                  <a:schemeClr val="tx1"/>
                </a:solidFill>
                <a:cs typeface="Segoe UI" panose="020B0502040204020203" pitchFamily="34" charset="0"/>
              </a:rPr>
              <a:t>首选解决方案 </a:t>
            </a:r>
            <a:r>
              <a:rPr lang="en-US" dirty="0">
                <a:solidFill>
                  <a:schemeClr val="tx1"/>
                </a:solidFill>
                <a:latin typeface="Segoe UI" panose="020B0502040204020203" pitchFamily="34" charset="0"/>
              </a:rPr>
              <a:t>- 6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332085" cy="1976762"/>
          </a:xfrm>
        </p:spPr>
        <p:txBody>
          <a:bodyPr>
            <a:normAutofit/>
          </a:bodyPr>
          <a:lstStyle/>
          <a:p>
            <a:pPr marL="0" indent="0">
              <a:buNone/>
            </a:pPr>
            <a:r>
              <a:rPr lang="zh-CN" altLang="en-US" sz="3600" dirty="0">
                <a:solidFill>
                  <a:schemeClr val="tx1"/>
                </a:solidFill>
                <a:latin typeface="+mj-lt"/>
              </a:rPr>
              <a:t>数据管理</a:t>
            </a:r>
            <a:br>
              <a:rPr lang="en-US" sz="3600" dirty="0">
                <a:solidFill>
                  <a:schemeClr val="tx1"/>
                </a:solidFill>
                <a:latin typeface="+mj-lt"/>
              </a:rPr>
            </a:br>
            <a:endParaRPr lang="en-US" sz="2000" dirty="0">
              <a:solidFill>
                <a:schemeClr val="tx1"/>
              </a:solidFill>
              <a:latin typeface="+mj-lt"/>
            </a:endParaRPr>
          </a:p>
          <a:p>
            <a:r>
              <a:rPr lang="zh-CN" altLang="en-US" sz="2800" dirty="0">
                <a:solidFill>
                  <a:schemeClr val="tx1"/>
                </a:solidFill>
                <a:latin typeface="Segoe UI Semilight" panose="020B0402040204020203" pitchFamily="34" charset="0"/>
                <a:cs typeface="Segoe UI Semilight" panose="020B0402040204020203" pitchFamily="34" charset="0"/>
              </a:rPr>
              <a:t>使用</a:t>
            </a:r>
            <a:r>
              <a:rPr lang="en-US" sz="2800" dirty="0">
                <a:solidFill>
                  <a:schemeClr val="tx1"/>
                </a:solidFill>
                <a:latin typeface="Segoe UI Semilight" panose="020B0402040204020203" pitchFamily="34" charset="0"/>
                <a:cs typeface="Segoe UI Semilight" panose="020B0402040204020203" pitchFamily="34" charset="0"/>
              </a:rPr>
              <a:t> Azure Redis Cache </a:t>
            </a:r>
            <a:r>
              <a:rPr lang="zh-CN" altLang="en-US" sz="2800" dirty="0">
                <a:solidFill>
                  <a:schemeClr val="tx1"/>
                </a:solidFill>
                <a:latin typeface="Segoe UI Semilight" panose="020B0402040204020203" pitchFamily="34" charset="0"/>
                <a:cs typeface="Segoe UI Semilight" panose="020B0402040204020203" pitchFamily="34" charset="0"/>
              </a:rPr>
              <a:t>降低数据库的负载 和实现积分榜</a:t>
            </a: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 </a:t>
            </a:r>
            <a:r>
              <a:rPr lang="en-US" sz="4900" dirty="0">
                <a:solidFill>
                  <a:schemeClr val="tx1"/>
                </a:solidFill>
                <a:cs typeface="Segoe UI" panose="020B0502040204020203" pitchFamily="34" charset="0"/>
              </a:rPr>
              <a:t>- 7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269423"/>
            <a:ext cx="7954424" cy="2362741"/>
          </a:xfrm>
        </p:spPr>
        <p:txBody>
          <a:bodyPr>
            <a:normAutofit/>
          </a:bodyPr>
          <a:lstStyle/>
          <a:p>
            <a:pPr marL="0" indent="0">
              <a:buNone/>
            </a:pPr>
            <a:r>
              <a:rPr lang="zh-CN" altLang="en-US" sz="3600" dirty="0">
                <a:solidFill>
                  <a:schemeClr val="tx1"/>
                </a:solidFill>
                <a:latin typeface="+mj-lt"/>
              </a:rPr>
              <a:t>搜索</a:t>
            </a:r>
            <a:endParaRPr lang="en-US" sz="3600" dirty="0">
              <a:solidFill>
                <a:schemeClr val="tx1"/>
              </a:solidFill>
              <a:latin typeface="+mj-lt"/>
            </a:endParaRPr>
          </a:p>
          <a:p>
            <a:pPr marL="0" indent="0">
              <a:buNone/>
            </a:pPr>
            <a:endParaRPr lang="en-US" sz="2000" dirty="0">
              <a:solidFill>
                <a:schemeClr val="tx1"/>
              </a:solidFill>
              <a:latin typeface="+mj-lt"/>
            </a:endParaRPr>
          </a:p>
          <a:p>
            <a:r>
              <a:rPr lang="zh-CN" altLang="en-US" sz="2800" dirty="0">
                <a:solidFill>
                  <a:schemeClr val="tx1"/>
                </a:solidFill>
                <a:latin typeface="Segoe UI Semilight" panose="020B0402040204020203" pitchFamily="34" charset="0"/>
                <a:cs typeface="Segoe UI Semilight" panose="020B0402040204020203" pitchFamily="34" charset="0"/>
              </a:rPr>
              <a:t>使用 </a:t>
            </a:r>
            <a:r>
              <a:rPr lang="en-US" altLang="zh-CN" sz="2800" dirty="0">
                <a:solidFill>
                  <a:schemeClr val="tx1"/>
                </a:solidFill>
                <a:latin typeface="Segoe UI Semilight" panose="020B0402040204020203" pitchFamily="34" charset="0"/>
                <a:cs typeface="Segoe UI Semilight" panose="020B0402040204020203" pitchFamily="34" charset="0"/>
              </a:rPr>
              <a:t>Azure </a:t>
            </a:r>
            <a:r>
              <a:rPr lang="zh-CN" altLang="en-US" sz="2800" dirty="0">
                <a:solidFill>
                  <a:schemeClr val="tx1"/>
                </a:solidFill>
                <a:latin typeface="Segoe UI Semilight" panose="020B0402040204020203" pitchFamily="34" charset="0"/>
                <a:cs typeface="Segoe UI Semilight" panose="020B0402040204020203" pitchFamily="34" charset="0"/>
              </a:rPr>
              <a:t>认知搜索启用策略文档的全文搜索</a:t>
            </a:r>
            <a:r>
              <a:rPr lang="en-US" sz="2800" dirty="0">
                <a:solidFill>
                  <a:schemeClr val="tx1"/>
                </a:solidFill>
                <a:latin typeface="Segoe UI Semilight" panose="020B0402040204020203" pitchFamily="34" charset="0"/>
                <a:cs typeface="Segoe UI Semilight" panose="020B0402040204020203" pitchFamily="34" charset="0"/>
              </a:rPr>
              <a:t>.</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 </a:t>
            </a:r>
            <a:r>
              <a:rPr lang="en-US" sz="4900" dirty="0">
                <a:solidFill>
                  <a:schemeClr val="tx1"/>
                </a:solidFill>
                <a:cs typeface="Segoe UI" panose="020B0502040204020203" pitchFamily="34" charset="0"/>
              </a:rPr>
              <a:t>- 8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zh-CN" altLang="en-US" sz="3600" dirty="0">
                <a:solidFill>
                  <a:schemeClr val="tx1"/>
                </a:solidFill>
                <a:latin typeface="+mj-lt"/>
              </a:rPr>
              <a:t>搜索</a:t>
            </a:r>
            <a:endParaRPr lang="en-US" sz="3600" dirty="0">
              <a:solidFill>
                <a:schemeClr val="tx1"/>
              </a:solidFill>
              <a:latin typeface="+mj-lt"/>
            </a:endParaRPr>
          </a:p>
          <a:p>
            <a:pPr marL="0" indent="0">
              <a:buNone/>
            </a:pPr>
            <a:endParaRPr lang="en-US" sz="2000" dirty="0">
              <a:solidFill>
                <a:schemeClr val="tx1"/>
              </a:solidFill>
              <a:latin typeface="+mj-lt"/>
            </a:endParaRPr>
          </a:p>
          <a:p>
            <a:r>
              <a:rPr lang="zh-CN" altLang="en-US" sz="2800" dirty="0">
                <a:solidFill>
                  <a:schemeClr val="tx1"/>
                </a:solidFill>
                <a:latin typeface="Segoe UI Semilight" panose="020B0402040204020203" pitchFamily="34" charset="0"/>
                <a:cs typeface="Segoe UI Semilight" panose="020B0402040204020203" pitchFamily="34" charset="0"/>
              </a:rPr>
              <a:t>使用认知搜索丰富搜索索引</a:t>
            </a: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 </a:t>
            </a:r>
            <a:r>
              <a:rPr lang="en-US" sz="4900" dirty="0">
                <a:solidFill>
                  <a:schemeClr val="tx1"/>
                </a:solidFill>
                <a:cs typeface="Segoe UI" panose="020B0502040204020203" pitchFamily="34" charset="0"/>
              </a:rPr>
              <a:t>- 9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zh-CN" altLang="en-US" sz="3600" dirty="0">
                <a:solidFill>
                  <a:schemeClr val="tx1"/>
                </a:solidFill>
                <a:latin typeface="+mj-lt"/>
              </a:rPr>
              <a:t>搜索</a:t>
            </a:r>
            <a:endParaRPr lang="en-US" sz="3600" dirty="0">
              <a:solidFill>
                <a:schemeClr val="tx1"/>
              </a:solidFill>
              <a:latin typeface="+mj-lt"/>
            </a:endParaRPr>
          </a:p>
          <a:p>
            <a:pPr marL="0" indent="0">
              <a:buNone/>
            </a:pPr>
            <a:endParaRPr lang="en-US" sz="2000" dirty="0">
              <a:solidFill>
                <a:schemeClr val="tx1"/>
              </a:solidFill>
              <a:latin typeface="+mj-lt"/>
            </a:endParaRPr>
          </a:p>
          <a:p>
            <a:r>
              <a:rPr lang="zh-CN" altLang="en-US" sz="2800" dirty="0">
                <a:solidFill>
                  <a:schemeClr val="tx1"/>
                </a:solidFill>
                <a:latin typeface="Segoe UI Semilight" panose="020B0402040204020203" pitchFamily="34" charset="0"/>
                <a:cs typeface="Segoe UI Semilight" panose="020B0402040204020203" pitchFamily="34" charset="0"/>
              </a:rPr>
              <a:t>自定义认知技能</a:t>
            </a: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 </a:t>
            </a:r>
            <a:r>
              <a:rPr lang="en-US" sz="4900" dirty="0">
                <a:solidFill>
                  <a:schemeClr val="tx1"/>
                </a:solidFill>
                <a:cs typeface="Segoe UI" panose="020B0502040204020203" pitchFamily="34" charset="0"/>
              </a:rPr>
              <a:t>- 10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zh-CN" altLang="en-US" sz="3600" dirty="0">
                <a:solidFill>
                  <a:schemeClr val="tx1"/>
                </a:solidFill>
                <a:latin typeface="+mj-lt"/>
              </a:rPr>
              <a:t>扩展性</a:t>
            </a:r>
            <a:br>
              <a:rPr lang="en-US" sz="3600" dirty="0">
                <a:solidFill>
                  <a:schemeClr val="tx1"/>
                </a:solidFill>
                <a:latin typeface="+mj-lt"/>
              </a:rPr>
            </a:br>
            <a:endParaRPr lang="en-US" sz="2000" dirty="0">
              <a:solidFill>
                <a:schemeClr val="tx1"/>
              </a:solidFill>
            </a:endParaRPr>
          </a:p>
          <a:p>
            <a:r>
              <a:rPr lang="zh-CN" altLang="en-US" sz="2800" dirty="0">
                <a:solidFill>
                  <a:schemeClr val="tx1"/>
                </a:solidFill>
                <a:latin typeface="Segoe UI Semilight" panose="020B0402040204020203" pitchFamily="34" charset="0"/>
                <a:cs typeface="Segoe UI Semilight" panose="020B0402040204020203" pitchFamily="34" charset="0"/>
              </a:rPr>
              <a:t> 业务用户能够使用 </a:t>
            </a:r>
            <a:r>
              <a:rPr lang="en-US" altLang="zh-CN" sz="2800" dirty="0" err="1">
                <a:solidFill>
                  <a:schemeClr val="tx1"/>
                </a:solidFill>
                <a:latin typeface="Segoe UI Semilight" panose="020B0402040204020203" pitchFamily="34" charset="0"/>
                <a:cs typeface="Segoe UI Semilight" panose="020B0402040204020203" pitchFamily="34" charset="0"/>
              </a:rPr>
              <a:t>PowerApp</a:t>
            </a:r>
            <a:r>
              <a:rPr lang="en-US" altLang="zh-CN" sz="2800" dirty="0">
                <a:solidFill>
                  <a:schemeClr val="tx1"/>
                </a:solidFill>
                <a:latin typeface="Segoe UI Semilight" panose="020B0402040204020203" pitchFamily="34" charset="0"/>
                <a:cs typeface="Segoe UI Semilight" panose="020B0402040204020203" pitchFamily="34" charset="0"/>
              </a:rPr>
              <a:t> </a:t>
            </a:r>
            <a:r>
              <a:rPr lang="zh-CN" altLang="en-US" sz="2800" dirty="0">
                <a:solidFill>
                  <a:schemeClr val="tx1"/>
                </a:solidFill>
                <a:latin typeface="Segoe UI Semilight" panose="020B0402040204020203" pitchFamily="34" charset="0"/>
                <a:cs typeface="Segoe UI Semilight" panose="020B0402040204020203" pitchFamily="34" charset="0"/>
              </a:rPr>
              <a:t>创建自己的内部移动应用。</a:t>
            </a:r>
            <a:endParaRPr lang="en-US" altLang="zh-CN"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 </a:t>
            </a:r>
            <a:r>
              <a:rPr lang="zh-CN" altLang="en-US" sz="2800" dirty="0">
                <a:solidFill>
                  <a:schemeClr val="tx1"/>
                </a:solidFill>
                <a:latin typeface="Segoe UI Semilight" panose="020B0402040204020203" pitchFamily="34" charset="0"/>
                <a:cs typeface="Segoe UI Semilight" panose="020B0402040204020203" pitchFamily="34" charset="0"/>
              </a:rPr>
              <a:t>他们可以使用 </a:t>
            </a:r>
            <a:r>
              <a:rPr lang="en-US" sz="2800" dirty="0">
                <a:solidFill>
                  <a:schemeClr val="tx1"/>
                </a:solidFill>
                <a:latin typeface="Segoe UI Semilight" panose="020B0402040204020203" pitchFamily="34" charset="0"/>
                <a:cs typeface="Segoe UI Semilight" panose="020B0402040204020203" pitchFamily="34" charset="0"/>
              </a:rPr>
              <a:t>Microsoft Flow </a:t>
            </a:r>
            <a:r>
              <a:rPr lang="zh-CN" altLang="en-US" sz="2800" dirty="0">
                <a:solidFill>
                  <a:schemeClr val="tx1"/>
                </a:solidFill>
                <a:latin typeface="Segoe UI Semilight" panose="020B0402040204020203" pitchFamily="34" charset="0"/>
                <a:cs typeface="Segoe UI Semilight" panose="020B0402040204020203" pitchFamily="34" charset="0"/>
              </a:rPr>
              <a:t>创建 </a:t>
            </a:r>
            <a:r>
              <a:rPr lang="en-US" sz="2800" dirty="0">
                <a:solidFill>
                  <a:schemeClr val="tx1"/>
                </a:solidFill>
                <a:latin typeface="Segoe UI Semilight" panose="020B0402040204020203" pitchFamily="34" charset="0"/>
                <a:cs typeface="Segoe UI Semilight" panose="020B0402040204020203" pitchFamily="34" charset="0"/>
              </a:rPr>
              <a:t>ad-hoc </a:t>
            </a:r>
            <a:r>
              <a:rPr lang="zh-CN" altLang="en-US" sz="2800" dirty="0">
                <a:solidFill>
                  <a:schemeClr val="tx1"/>
                </a:solidFill>
                <a:latin typeface="Segoe UI Semilight" panose="020B0402040204020203" pitchFamily="34" charset="0"/>
                <a:cs typeface="Segoe UI Semilight" panose="020B0402040204020203" pitchFamily="34" charset="0"/>
              </a:rPr>
              <a:t>自动化流程</a:t>
            </a:r>
            <a:r>
              <a:rPr lang="en-US" sz="2800" dirty="0">
                <a:solidFill>
                  <a:schemeClr val="tx1"/>
                </a:solidFill>
                <a:latin typeface="Segoe UI Semilight" panose="020B0402040204020203" pitchFamily="34" charset="0"/>
                <a:cs typeface="Segoe UI Semilight" panose="020B0402040204020203" pitchFamily="34" charset="0"/>
              </a:rPr>
              <a:t>.</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首选解决方案 </a:t>
            </a:r>
            <a:r>
              <a:rPr lang="en-US" sz="4900" dirty="0">
                <a:solidFill>
                  <a:schemeClr val="tx1"/>
                </a:solidFill>
                <a:cs typeface="Segoe UI" panose="020B0502040204020203" pitchFamily="34" charset="0"/>
              </a:rPr>
              <a:t>–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zh-CN" altLang="en-US" sz="3600" dirty="0">
                <a:solidFill>
                  <a:schemeClr val="tx1"/>
                </a:solidFill>
                <a:latin typeface="+mj-lt"/>
              </a:rPr>
              <a:t>扩展</a:t>
            </a:r>
            <a:br>
              <a:rPr lang="en-US" sz="3600" dirty="0">
                <a:solidFill>
                  <a:schemeClr val="tx1"/>
                </a:solidFill>
                <a:latin typeface="+mj-lt"/>
              </a:rPr>
            </a:br>
            <a:endParaRPr lang="en-US" sz="2000" dirty="0">
              <a:solidFill>
                <a:schemeClr val="tx1"/>
              </a:solidFill>
              <a:latin typeface="+mj-lt"/>
            </a:endParaRPr>
          </a:p>
          <a:p>
            <a:pPr marL="0" indent="0">
              <a:buNone/>
            </a:pPr>
            <a:r>
              <a:rPr lang="zh-CN" altLang="en-US" sz="2800" dirty="0">
                <a:solidFill>
                  <a:schemeClr val="tx1"/>
                </a:solidFill>
                <a:latin typeface="Segoe UI Semilight" panose="020B0402040204020203" pitchFamily="34" charset="0"/>
                <a:cs typeface="Segoe UI Semilight" panose="020B0402040204020203" pitchFamily="34" charset="0"/>
              </a:rPr>
              <a:t>业务用户可以通过 </a:t>
            </a:r>
            <a:r>
              <a:rPr lang="en-US" altLang="zh-CN" sz="2800" dirty="0">
                <a:solidFill>
                  <a:schemeClr val="tx1"/>
                </a:solidFill>
                <a:latin typeface="Segoe UI Semilight" panose="020B0402040204020203" pitchFamily="34" charset="0"/>
                <a:cs typeface="Segoe UI Semilight" panose="020B0402040204020203" pitchFamily="34" charset="0"/>
              </a:rPr>
              <a:t>3 </a:t>
            </a:r>
            <a:r>
              <a:rPr lang="zh-CN" altLang="en-US" sz="2800" dirty="0">
                <a:solidFill>
                  <a:schemeClr val="tx1"/>
                </a:solidFill>
                <a:latin typeface="Segoe UI Semilight" panose="020B0402040204020203" pitchFamily="34" charset="0"/>
                <a:cs typeface="Segoe UI Semilight" panose="020B0402040204020203" pitchFamily="34" charset="0"/>
              </a:rPr>
              <a:t>个简单的步骤</a:t>
            </a:r>
            <a:r>
              <a:rPr lang="en-US" altLang="zh-CN" sz="2800" dirty="0">
                <a:solidFill>
                  <a:schemeClr val="tx1"/>
                </a:solidFill>
                <a:latin typeface="Segoe UI Semilight" panose="020B0402040204020203" pitchFamily="34" charset="0"/>
                <a:cs typeface="Segoe UI Semilight" panose="020B0402040204020203" pitchFamily="34" charset="0"/>
              </a:rPr>
              <a:t> </a:t>
            </a:r>
            <a:r>
              <a:rPr lang="zh-CN" altLang="en-US" sz="2800" dirty="0">
                <a:solidFill>
                  <a:schemeClr val="tx1"/>
                </a:solidFill>
                <a:latin typeface="Segoe UI Semilight" panose="020B0402040204020203" pitchFamily="34" charset="0"/>
                <a:cs typeface="Segoe UI Semilight" panose="020B0402040204020203" pitchFamily="34" charset="0"/>
              </a:rPr>
              <a:t>使用</a:t>
            </a:r>
            <a:r>
              <a:rPr lang="en-US" sz="2800" dirty="0">
                <a:solidFill>
                  <a:schemeClr val="tx1"/>
                </a:solidFill>
                <a:latin typeface="Segoe UI Semilight" panose="020B0402040204020203" pitchFamily="34" charset="0"/>
                <a:cs typeface="Segoe UI Semilight" panose="020B0402040204020203" pitchFamily="34" charset="0"/>
              </a:rPr>
              <a:t> Microsoft Flow </a:t>
            </a:r>
            <a:r>
              <a:rPr lang="zh-CN" altLang="en-US" sz="2800" dirty="0">
                <a:solidFill>
                  <a:schemeClr val="tx1"/>
                </a:solidFill>
                <a:latin typeface="Segoe UI Semilight" panose="020B0402040204020203" pitchFamily="34" charset="0"/>
                <a:cs typeface="Segoe UI Semilight" panose="020B0402040204020203" pitchFamily="34" charset="0"/>
              </a:rPr>
              <a:t>创建自动化电子邮件工作流</a:t>
            </a:r>
            <a:r>
              <a:rPr lang="en-US" sz="2800" dirty="0">
                <a:solidFill>
                  <a:schemeClr val="tx1"/>
                </a:solidFill>
                <a:latin typeface="Segoe UI Semilight" panose="020B0402040204020203" pitchFamily="34" charset="0"/>
                <a:cs typeface="Segoe UI Semilight" panose="020B0402040204020203" pitchFamily="34" charset="0"/>
              </a:rPr>
              <a:t>:</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 </a:t>
            </a:r>
            <a:r>
              <a:rPr lang="zh-CN" altLang="en-US" sz="2400" dirty="0">
                <a:solidFill>
                  <a:schemeClr val="tx1"/>
                </a:solidFill>
                <a:latin typeface="Segoe UI Semilight" panose="020B0402040204020203" pitchFamily="34" charset="0"/>
                <a:cs typeface="Segoe UI Semilight" panose="020B0402040204020203" pitchFamily="34" charset="0"/>
              </a:rPr>
              <a:t>使用 </a:t>
            </a:r>
            <a:r>
              <a:rPr lang="en-US" sz="2400" dirty="0">
                <a:solidFill>
                  <a:schemeClr val="tx1"/>
                </a:solidFill>
                <a:latin typeface="Segoe UI Semilight" panose="020B0402040204020203" pitchFamily="34" charset="0"/>
                <a:cs typeface="Segoe UI Semilight" panose="020B0402040204020203" pitchFamily="34" charset="0"/>
              </a:rPr>
              <a:t>Office 365 </a:t>
            </a:r>
            <a:r>
              <a:rPr lang="zh-CN" altLang="en-US" sz="2400" dirty="0">
                <a:solidFill>
                  <a:schemeClr val="tx1"/>
                </a:solidFill>
                <a:latin typeface="Segoe UI Semilight" panose="020B0402040204020203" pitchFamily="34" charset="0"/>
                <a:cs typeface="Segoe UI Semilight" panose="020B0402040204020203" pitchFamily="34" charset="0"/>
              </a:rPr>
              <a:t>创建一个高优先级邮件 启动一个新的流程</a:t>
            </a:r>
            <a:r>
              <a:rPr lang="en-US" sz="2400" dirty="0">
                <a:solidFill>
                  <a:schemeClr val="tx1"/>
                </a:solidFill>
                <a:latin typeface="Segoe UI Semilight" panose="020B0402040204020203" pitchFamily="34" charset="0"/>
                <a:cs typeface="Segoe UI Semilight" panose="020B0402040204020203" pitchFamily="34" charset="0"/>
              </a:rPr>
              <a:t>.</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zh-CN" altLang="en-US" sz="2400" dirty="0">
                <a:solidFill>
                  <a:schemeClr val="tx1"/>
                </a:solidFill>
                <a:latin typeface="Segoe UI Semilight" panose="020B0402040204020203" pitchFamily="34" charset="0"/>
                <a:cs typeface="Segoe UI Semilight" panose="020B0402040204020203" pitchFamily="34" charset="0"/>
              </a:rPr>
              <a:t>使用 主题和来自邮件的发件人 发送一个推送通知动作</a:t>
            </a:r>
            <a:r>
              <a:rPr lang="en-US" sz="2400" dirty="0">
                <a:solidFill>
                  <a:schemeClr val="tx1"/>
                </a:solidFill>
                <a:latin typeface="Segoe UI Semilight" panose="020B0402040204020203" pitchFamily="34" charset="0"/>
                <a:cs typeface="Segoe UI Semilight" panose="020B0402040204020203" pitchFamily="34" charset="0"/>
              </a:rPr>
              <a:t>.</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zh-CN" altLang="en-US" sz="2400" dirty="0">
                <a:solidFill>
                  <a:schemeClr val="tx1"/>
                </a:solidFill>
                <a:latin typeface="Segoe UI Semilight" panose="020B0402040204020203" pitchFamily="34" charset="0"/>
                <a:cs typeface="Segoe UI Semilight" panose="020B0402040204020203" pitchFamily="34" charset="0"/>
              </a:rPr>
              <a:t>用户 安装</a:t>
            </a:r>
            <a:r>
              <a:rPr lang="en-US" sz="2400" dirty="0">
                <a:solidFill>
                  <a:schemeClr val="tx1"/>
                </a:solidFill>
                <a:latin typeface="Segoe UI Semilight" panose="020B0402040204020203" pitchFamily="34" charset="0"/>
                <a:cs typeface="Segoe UI Semilight" panose="020B0402040204020203" pitchFamily="34" charset="0"/>
              </a:rPr>
              <a:t> Microsoft Flow </a:t>
            </a:r>
            <a:r>
              <a:rPr lang="zh-CN" altLang="en-US" sz="2400" dirty="0">
                <a:solidFill>
                  <a:schemeClr val="tx1"/>
                </a:solidFill>
                <a:latin typeface="Segoe UI Semilight" panose="020B0402040204020203" pitchFamily="34" charset="0"/>
                <a:cs typeface="Segoe UI Semilight" panose="020B0402040204020203" pitchFamily="34" charset="0"/>
              </a:rPr>
              <a:t>应用接收通知</a:t>
            </a: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首选异议处理</a:t>
            </a:r>
            <a:br>
              <a:rPr lang="zh-CN" altLang="en-US" sz="4900" dirty="0">
                <a:solidFill>
                  <a:schemeClr val="tx1"/>
                </a:solidFill>
                <a:cs typeface="Segoe UI" panose="020B0502040204020203" pitchFamily="34" charset="0"/>
              </a:rPr>
            </a:br>
            <a:endParaRPr lang="zh-CN" altLang="en-US" sz="4900" dirty="0">
              <a:solidFill>
                <a:schemeClr val="tx1"/>
              </a:solidFill>
              <a:cs typeface="Segoe UI" panose="020B0502040204020203" pitchFamily="34" charset="0"/>
            </a:endParaRPr>
          </a:p>
        </p:txBody>
      </p:sp>
      <p:sp>
        <p:nvSpPr>
          <p:cNvPr id="4" name="TextBox 3"/>
          <p:cNvSpPr txBox="1"/>
          <p:nvPr/>
        </p:nvSpPr>
        <p:spPr>
          <a:xfrm>
            <a:off x="594085" y="1597123"/>
            <a:ext cx="10613666" cy="4350422"/>
          </a:xfrm>
          <a:prstGeom prst="rect">
            <a:avLst/>
          </a:prstGeom>
          <a:noFill/>
        </p:spPr>
        <p:txBody>
          <a:bodyPr wrap="square" lIns="182880" tIns="146304" rIns="182880" bIns="146304" rtlCol="0">
            <a:spAutoFit/>
          </a:bodyPr>
          <a:lstStyle/>
          <a:p>
            <a:pPr marL="742950" lvl="1" indent="-285750">
              <a:buFont typeface="Arial" panose="020B0604020202020204" pitchFamily="34" charset="0"/>
              <a:buChar char="•"/>
            </a:pPr>
            <a:r>
              <a:rPr lang="zh-CN" altLang="en-US" sz="2000" dirty="0">
                <a:solidFill>
                  <a:schemeClr val="tx1"/>
                </a:solidFill>
                <a:latin typeface="+mj-ea"/>
                <a:ea typeface="+mj-ea"/>
                <a:cs typeface="Segoe UI Semilight" panose="020B0402040204020203" pitchFamily="34" charset="0"/>
              </a:rPr>
              <a:t>我们如何自动化我们的流程 </a:t>
            </a:r>
            <a:r>
              <a:rPr lang="en-US" altLang="zh-CN" sz="2000" dirty="0">
                <a:solidFill>
                  <a:schemeClr val="tx1"/>
                </a:solidFill>
                <a:latin typeface="+mj-ea"/>
                <a:ea typeface="+mj-ea"/>
                <a:cs typeface="Segoe UI Semilight" panose="020B0402040204020203" pitchFamily="34" charset="0"/>
              </a:rPr>
              <a:t>?</a:t>
            </a:r>
          </a:p>
          <a:p>
            <a:pPr marL="742950" lvl="1" indent="-285750">
              <a:buFont typeface="Arial" panose="020B0604020202020204" pitchFamily="34" charset="0"/>
              <a:buChar char="•"/>
            </a:pPr>
            <a:endParaRPr lang="en-US" altLang="zh-CN" sz="2000" dirty="0">
              <a:solidFill>
                <a:schemeClr val="tx1"/>
              </a:solidFill>
              <a:latin typeface="+mj-ea"/>
              <a:ea typeface="+mj-ea"/>
              <a:cs typeface="Segoe UI Semilight" panose="020B0402040204020203" pitchFamily="34" charset="0"/>
            </a:endParaRPr>
          </a:p>
          <a:p>
            <a:pPr marL="742950" lvl="1" indent="-285750">
              <a:buFont typeface="Arial" panose="020B0604020202020204" pitchFamily="34" charset="0"/>
              <a:buChar char="•"/>
            </a:pPr>
            <a:r>
              <a:rPr lang="en-US" altLang="zh-CN" sz="2000" dirty="0">
                <a:solidFill>
                  <a:schemeClr val="tx1"/>
                </a:solidFill>
                <a:latin typeface="+mj-ea"/>
                <a:ea typeface="+mj-ea"/>
                <a:cs typeface="Segoe UI Semilight" panose="020B0402040204020203" pitchFamily="34" charset="0"/>
              </a:rPr>
              <a:t>Microsoft Flow </a:t>
            </a:r>
            <a:r>
              <a:rPr lang="zh-CN" altLang="en-US" sz="2000" dirty="0">
                <a:solidFill>
                  <a:schemeClr val="tx1"/>
                </a:solidFill>
                <a:latin typeface="+mj-ea"/>
                <a:ea typeface="+mj-ea"/>
                <a:cs typeface="Segoe UI Semilight" panose="020B0402040204020203" pitchFamily="34" charset="0"/>
              </a:rPr>
              <a:t>是否</a:t>
            </a:r>
            <a:r>
              <a:rPr lang="en-US" altLang="zh-CN" sz="2000" dirty="0">
                <a:solidFill>
                  <a:schemeClr val="tx1"/>
                </a:solidFill>
                <a:latin typeface="+mj-ea"/>
                <a:ea typeface="+mj-ea"/>
                <a:cs typeface="Segoe UI Semilight" panose="020B0402040204020203" pitchFamily="34" charset="0"/>
              </a:rPr>
              <a:t> </a:t>
            </a:r>
            <a:r>
              <a:rPr lang="zh-CN" altLang="en-US" sz="2000" dirty="0">
                <a:solidFill>
                  <a:schemeClr val="tx1"/>
                </a:solidFill>
                <a:latin typeface="+mj-ea"/>
                <a:ea typeface="+mj-ea"/>
                <a:cs typeface="Segoe UI Semilight" panose="020B0402040204020203" pitchFamily="34" charset="0"/>
              </a:rPr>
              <a:t>替代</a:t>
            </a:r>
            <a:r>
              <a:rPr lang="en-US" altLang="zh-CN" sz="2000" dirty="0">
                <a:solidFill>
                  <a:schemeClr val="tx1"/>
                </a:solidFill>
                <a:latin typeface="+mj-ea"/>
                <a:ea typeface="+mj-ea"/>
                <a:cs typeface="Segoe UI Semilight" panose="020B0402040204020203" pitchFamily="34" charset="0"/>
              </a:rPr>
              <a:t> Logic Apps?</a:t>
            </a:r>
          </a:p>
          <a:p>
            <a:pPr marL="742950" lvl="1" indent="-285750">
              <a:buFont typeface="Arial" panose="020B0604020202020204" pitchFamily="34" charset="0"/>
              <a:buChar char="•"/>
            </a:pPr>
            <a:endParaRPr lang="en-US" altLang="zh-CN" sz="2000" dirty="0">
              <a:solidFill>
                <a:schemeClr val="tx1"/>
              </a:solidFill>
              <a:latin typeface="+mj-ea"/>
              <a:ea typeface="+mj-ea"/>
              <a:cs typeface="Segoe UI Semilight" panose="020B0402040204020203" pitchFamily="34" charset="0"/>
            </a:endParaRPr>
          </a:p>
          <a:p>
            <a:pPr marL="742950" lvl="1" indent="-285750">
              <a:buFont typeface="Arial" panose="020B0604020202020204" pitchFamily="34" charset="0"/>
              <a:buChar char="•"/>
            </a:pPr>
            <a:r>
              <a:rPr lang="zh-CN" altLang="en-US" sz="2000" dirty="0">
                <a:solidFill>
                  <a:schemeClr val="tx1"/>
                </a:solidFill>
                <a:latin typeface="+mj-ea"/>
                <a:ea typeface="+mj-ea"/>
                <a:cs typeface="Segoe UI Semilight" panose="020B0402040204020203" pitchFamily="34" charset="0"/>
              </a:rPr>
              <a:t>真的有办法在云中安全的存储应用程序的 </a:t>
            </a:r>
            <a:r>
              <a:rPr lang="en-US" altLang="zh-CN" sz="2000" dirty="0">
                <a:solidFill>
                  <a:schemeClr val="tx1"/>
                </a:solidFill>
                <a:latin typeface="+mj-ea"/>
                <a:ea typeface="+mj-ea"/>
                <a:cs typeface="Segoe UI Semilight" panose="020B0402040204020203" pitchFamily="34" charset="0"/>
              </a:rPr>
              <a:t>Secret ?</a:t>
            </a:r>
          </a:p>
          <a:p>
            <a:pPr marL="621895" lvl="1" indent="-285750">
              <a:buFont typeface="Arial" panose="020B0604020202020204" pitchFamily="34" charset="0"/>
              <a:buChar char="•"/>
            </a:pPr>
            <a:endParaRPr lang="en-US" altLang="zh-CN" sz="2000" dirty="0">
              <a:solidFill>
                <a:schemeClr val="tx1"/>
              </a:solidFill>
              <a:latin typeface="+mj-ea"/>
              <a:ea typeface="+mj-ea"/>
              <a:cs typeface="Segoe UI Semilight" panose="020B0402040204020203" pitchFamily="34" charset="0"/>
            </a:endParaRPr>
          </a:p>
          <a:p>
            <a:pPr marL="742950" lvl="1" indent="-285750">
              <a:buFont typeface="Arial" panose="020B0604020202020204" pitchFamily="34" charset="0"/>
              <a:buChar char="•"/>
            </a:pPr>
            <a:r>
              <a:rPr lang="zh-CN" altLang="en-US" sz="2000" dirty="0">
                <a:solidFill>
                  <a:schemeClr val="tx1"/>
                </a:solidFill>
                <a:latin typeface="+mj-ea"/>
                <a:ea typeface="+mj-ea"/>
                <a:cs typeface="Segoe UI Semilight" panose="020B0402040204020203" pitchFamily="34" charset="0"/>
              </a:rPr>
              <a:t>我们用到的 </a:t>
            </a:r>
            <a:r>
              <a:rPr lang="en-US" altLang="zh-CN" sz="2000" dirty="0">
                <a:solidFill>
                  <a:schemeClr val="tx1"/>
                </a:solidFill>
                <a:latin typeface="+mj-ea"/>
                <a:ea typeface="+mj-ea"/>
                <a:cs typeface="Segoe UI Semilight" panose="020B0402040204020203" pitchFamily="34" charset="0"/>
              </a:rPr>
              <a:t> SQL </a:t>
            </a:r>
            <a:r>
              <a:rPr lang="zh-CN" altLang="en-US" sz="2000" dirty="0">
                <a:solidFill>
                  <a:schemeClr val="tx1"/>
                </a:solidFill>
                <a:latin typeface="+mj-ea"/>
                <a:ea typeface="+mj-ea"/>
                <a:cs typeface="Segoe UI Semilight" panose="020B0402040204020203" pitchFamily="34" charset="0"/>
              </a:rPr>
              <a:t>特性在 云里都有吗？</a:t>
            </a:r>
            <a:endParaRPr lang="en-US" altLang="zh-CN" sz="2000" dirty="0">
              <a:solidFill>
                <a:schemeClr val="tx1"/>
              </a:solidFill>
              <a:latin typeface="+mj-ea"/>
              <a:ea typeface="+mj-ea"/>
              <a:cs typeface="Segoe UI Semilight" panose="020B0402040204020203" pitchFamily="34" charset="0"/>
            </a:endParaRPr>
          </a:p>
          <a:p>
            <a:pPr marL="742950" lvl="1" indent="-285750">
              <a:buFont typeface="Arial" panose="020B0604020202020204" pitchFamily="34" charset="0"/>
              <a:buChar char="•"/>
            </a:pPr>
            <a:endParaRPr lang="en-US" altLang="zh-CN" sz="2000" dirty="0">
              <a:solidFill>
                <a:schemeClr val="tx1"/>
              </a:solidFill>
              <a:latin typeface="+mj-ea"/>
              <a:ea typeface="+mj-ea"/>
              <a:cs typeface="Segoe UI Semilight" panose="020B0402040204020203" pitchFamily="34" charset="0"/>
            </a:endParaRPr>
          </a:p>
          <a:p>
            <a:pPr marL="742950" lvl="1" indent="-285750">
              <a:buFont typeface="Arial" panose="020B0604020202020204" pitchFamily="34" charset="0"/>
              <a:buChar char="•"/>
            </a:pPr>
            <a:r>
              <a:rPr lang="zh-CN" altLang="en-US" sz="2000" dirty="0">
                <a:solidFill>
                  <a:schemeClr val="tx1"/>
                </a:solidFill>
                <a:latin typeface="+mj-ea"/>
                <a:ea typeface="+mj-ea"/>
                <a:cs typeface="Segoe UI Semilight" panose="020B0402040204020203" pitchFamily="34" charset="0"/>
              </a:rPr>
              <a:t>我们的</a:t>
            </a:r>
            <a:r>
              <a:rPr lang="en-US" altLang="zh-CN" sz="2000" dirty="0">
                <a:solidFill>
                  <a:schemeClr val="tx1"/>
                </a:solidFill>
                <a:latin typeface="+mj-ea"/>
                <a:ea typeface="+mj-ea"/>
                <a:cs typeface="Segoe UI Semilight" panose="020B0402040204020203" pitchFamily="34" charset="0"/>
              </a:rPr>
              <a:t>API </a:t>
            </a:r>
            <a:r>
              <a:rPr lang="zh-CN" altLang="en-US" sz="2000" dirty="0">
                <a:solidFill>
                  <a:schemeClr val="tx1"/>
                </a:solidFill>
                <a:latin typeface="+mj-ea"/>
                <a:ea typeface="+mj-ea"/>
                <a:cs typeface="Segoe UI Semilight" panose="020B0402040204020203" pitchFamily="34" charset="0"/>
              </a:rPr>
              <a:t>数还在继续增长</a:t>
            </a:r>
            <a:r>
              <a:rPr lang="en-US" altLang="zh-CN" sz="2000" dirty="0">
                <a:solidFill>
                  <a:schemeClr val="tx1"/>
                </a:solidFill>
                <a:latin typeface="+mj-ea"/>
                <a:ea typeface="+mj-ea"/>
                <a:cs typeface="Segoe UI Semilight" panose="020B0402040204020203" pitchFamily="34" charset="0"/>
              </a:rPr>
              <a:t>, </a:t>
            </a:r>
            <a:r>
              <a:rPr lang="zh-CN" altLang="en-US" sz="2000" dirty="0">
                <a:solidFill>
                  <a:schemeClr val="tx1"/>
                </a:solidFill>
                <a:latin typeface="+mj-ea"/>
                <a:ea typeface="+mj-ea"/>
                <a:cs typeface="Segoe UI Semilight" panose="020B0402040204020203" pitchFamily="34" charset="0"/>
              </a:rPr>
              <a:t>我们最关心如何 更好的管理好</a:t>
            </a:r>
            <a:r>
              <a:rPr lang="en-US" altLang="zh-CN" sz="2000" dirty="0">
                <a:solidFill>
                  <a:schemeClr val="tx1"/>
                </a:solidFill>
                <a:latin typeface="+mj-ea"/>
                <a:ea typeface="+mj-ea"/>
                <a:cs typeface="Segoe UI Semilight" panose="020B0402040204020203" pitchFamily="34" charset="0"/>
              </a:rPr>
              <a:t>API.</a:t>
            </a:r>
          </a:p>
          <a:p>
            <a:pPr marL="742950" lvl="1" indent="-285750">
              <a:buFont typeface="Arial" panose="020B0604020202020204" pitchFamily="34" charset="0"/>
              <a:buChar char="•"/>
            </a:pPr>
            <a:endParaRPr lang="en-US" altLang="zh-CN" sz="2000" dirty="0">
              <a:solidFill>
                <a:schemeClr val="tx1"/>
              </a:solidFill>
              <a:latin typeface="+mj-ea"/>
              <a:ea typeface="+mj-ea"/>
              <a:cs typeface="Segoe UI Semilight" panose="020B0402040204020203" pitchFamily="34" charset="0"/>
            </a:endParaRPr>
          </a:p>
          <a:p>
            <a:pPr marL="742950" lvl="1" indent="-285750">
              <a:buFont typeface="Arial" panose="020B0604020202020204" pitchFamily="34" charset="0"/>
              <a:buChar char="•"/>
            </a:pPr>
            <a:r>
              <a:rPr lang="zh-CN" altLang="en-US" sz="2000" dirty="0">
                <a:solidFill>
                  <a:schemeClr val="tx1"/>
                </a:solidFill>
                <a:latin typeface="+mj-ea"/>
                <a:ea typeface="+mj-ea"/>
                <a:cs typeface="Segoe UI Semilight" panose="020B0402040204020203" pitchFamily="34" charset="0"/>
              </a:rPr>
              <a:t>想了解 如何正确 选择 </a:t>
            </a:r>
            <a:r>
              <a:rPr lang="en-US" altLang="zh-CN" sz="2000" dirty="0">
                <a:solidFill>
                  <a:schemeClr val="tx1"/>
                </a:solidFill>
                <a:latin typeface="+mj-ea"/>
                <a:ea typeface="+mj-ea"/>
                <a:cs typeface="Segoe UI Semilight" panose="020B0402040204020203" pitchFamily="34" charset="0"/>
              </a:rPr>
              <a:t>.NET framework</a:t>
            </a:r>
          </a:p>
          <a:p>
            <a:pPr marL="0" indent="0">
              <a:spcAft>
                <a:spcPts val="882"/>
              </a:spcAft>
              <a:buNone/>
            </a:pPr>
            <a:endParaRPr lang="en-US" altLang="zh-CN" dirty="0">
              <a:solidFill>
                <a:schemeClr val="tx1"/>
              </a:solidFill>
              <a:latin typeface="+mj-ea"/>
              <a:ea typeface="+mj-ea"/>
            </a:endParaRPr>
          </a:p>
          <a:p>
            <a:pPr marL="571500" indent="-571500">
              <a:spcAft>
                <a:spcPts val="882"/>
              </a:spcAft>
              <a:buFont typeface="Arial" panose="020B0604020202020204" pitchFamily="34" charset="0"/>
              <a:buChar char="•"/>
            </a:pPr>
            <a:endParaRPr lang="en-US" dirty="0">
              <a:latin typeface="+mj-ea"/>
              <a:ea typeface="+mj-ea"/>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82D91413-587F-4BA9-976F-112F026CE5E2}"/>
              </a:ext>
            </a:extLst>
          </p:cNvPr>
          <p:cNvSpPr/>
          <p:nvPr/>
        </p:nvSpPr>
        <p:spPr>
          <a:xfrm>
            <a:off x="1262" y="1197"/>
            <a:ext cx="12189478" cy="594442"/>
          </a:xfrm>
          <a:prstGeom prst="rect">
            <a:avLst/>
          </a:prstGeom>
          <a:solidFill>
            <a:srgbClr val="0070C0"/>
          </a:solidFill>
          <a:ln w="10795" cap="flat" cmpd="sng" algn="ctr">
            <a:noFill/>
            <a:prstDash val="solid"/>
          </a:ln>
          <a:effectLst/>
        </p:spPr>
        <p:txBody>
          <a:bodyPr rtlCol="0" anchor="ctr"/>
          <a:lstStyle/>
          <a:p>
            <a:pPr algn="ctr" defTabSz="896215">
              <a:defRPr/>
            </a:pPr>
            <a:endParaRPr lang="en-US" kern="0">
              <a:solidFill>
                <a:srgbClr val="FFFFFF"/>
              </a:solidFill>
              <a:latin typeface="Segoe UI"/>
            </a:endParaRPr>
          </a:p>
        </p:txBody>
      </p:sp>
      <p:sp>
        <p:nvSpPr>
          <p:cNvPr id="63" name="Rectangle 62">
            <a:extLst>
              <a:ext uri="{FF2B5EF4-FFF2-40B4-BE49-F238E27FC236}">
                <a16:creationId xmlns:a16="http://schemas.microsoft.com/office/drawing/2014/main" id="{78E9B9BF-A36E-40E7-AEF4-B069C191B6E8}"/>
              </a:ext>
            </a:extLst>
          </p:cNvPr>
          <p:cNvSpPr/>
          <p:nvPr/>
        </p:nvSpPr>
        <p:spPr>
          <a:xfrm>
            <a:off x="218875" y="727290"/>
            <a:ext cx="2509091" cy="49338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537">
              <a:defRPr/>
            </a:pPr>
            <a:endParaRPr lang="en-US" sz="1350" kern="0">
              <a:gradFill>
                <a:gsLst>
                  <a:gs pos="0">
                    <a:srgbClr val="FFFFFF"/>
                  </a:gs>
                  <a:gs pos="100000">
                    <a:srgbClr val="FFFFFF"/>
                  </a:gs>
                </a:gsLst>
                <a:lin ang="5400000" scaled="0"/>
              </a:gradFill>
              <a:latin typeface="Segoe UI"/>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183" y="2205352"/>
            <a:ext cx="611725" cy="611725"/>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87012" y="738257"/>
            <a:ext cx="2597971" cy="594566"/>
          </a:xfrm>
          <a:prstGeom prst="rect">
            <a:avLst/>
          </a:prstGeom>
        </p:spPr>
        <p:txBody>
          <a:bodyPr wrap="none">
            <a:spAutoFit/>
          </a:bodyPr>
          <a:lstStyle/>
          <a:p>
            <a:pPr algn="ctr" defTabSz="914049">
              <a:defRPr/>
            </a:pPr>
            <a:r>
              <a:rPr lang="en-US" sz="1600" b="1">
                <a:solidFill>
                  <a:prstClr val="black"/>
                </a:solidFill>
                <a:latin typeface="Segoe UI" panose="020B0502040204020203" pitchFamily="34" charset="0"/>
                <a:cs typeface="Segoe UI" panose="020B0502040204020203" pitchFamily="34" charset="0"/>
              </a:rPr>
              <a:t>Existing apps</a:t>
            </a:r>
            <a:r>
              <a:rPr lang="en-US" sz="1600">
                <a:solidFill>
                  <a:prstClr val="black"/>
                </a:solidFill>
                <a:latin typeface="Segoe UI Light" panose="020B0502040204020203" pitchFamily="34" charset="0"/>
                <a:cs typeface="Segoe UI Light" panose="020B0502040204020203" pitchFamily="34" charset="0"/>
              </a:rPr>
              <a:t> </a:t>
            </a:r>
          </a:p>
          <a:p>
            <a:pPr algn="ctr" defTabSz="914049">
              <a:defRPr/>
            </a:pPr>
            <a:r>
              <a:rPr lang="en-US" sz="1600">
                <a:solidFill>
                  <a:prstClr val="black"/>
                </a:solidFill>
                <a:latin typeface="Segoe UI Light" panose="020B0502040204020203" pitchFamily="34" charset="0"/>
                <a:cs typeface="Segoe UI Light" panose="020B0502040204020203" pitchFamily="34" charset="0"/>
              </a:rPr>
              <a:t>.NET web apps </a:t>
            </a:r>
            <a:r>
              <a:rPr lang="en-US" sz="1400">
                <a:solidFill>
                  <a:prstClr val="black"/>
                </a:solidFill>
                <a:latin typeface="Segoe UI Light" panose="020B0502040204020203" pitchFamily="34" charset="0"/>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513832" y="727289"/>
            <a:ext cx="2370576" cy="49338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537">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508096" y="735900"/>
            <a:ext cx="2370575" cy="594566"/>
          </a:xfrm>
          <a:prstGeom prst="rect">
            <a:avLst/>
          </a:prstGeom>
        </p:spPr>
        <p:txBody>
          <a:bodyPr wrap="square">
            <a:spAutoFit/>
          </a:bodyPr>
          <a:lstStyle/>
          <a:p>
            <a:pPr algn="ctr" defTabSz="914049">
              <a:defRPr/>
            </a:pPr>
            <a:r>
              <a:rPr lang="en-US" sz="1600" b="1" dirty="0">
                <a:solidFill>
                  <a:prstClr val="black"/>
                </a:solidFill>
                <a:latin typeface="Segoe UI" panose="020B0502040204020203" pitchFamily="34" charset="0"/>
                <a:cs typeface="Segoe UI" panose="020B0502040204020203" pitchFamily="34" charset="0"/>
              </a:rPr>
              <a:t>Cloud-Optimized</a:t>
            </a:r>
          </a:p>
          <a:p>
            <a:pPr algn="ctr" defTabSz="914049">
              <a:defRPr/>
            </a:pPr>
            <a:r>
              <a:rPr lang="en-US" sz="1600" dirty="0">
                <a:solidFill>
                  <a:prstClr val="black"/>
                </a:solidFill>
                <a:latin typeface="Segoe UI Light" panose="020B0502040204020203" pitchFamily="34" charset="0"/>
                <a:cs typeface="Segoe UI Light" panose="020B0502040204020203" pitchFamily="34" charset="0"/>
              </a:rPr>
              <a:t>PaaS</a:t>
            </a:r>
          </a:p>
        </p:txBody>
      </p:sp>
      <p:sp>
        <p:nvSpPr>
          <p:cNvPr id="74" name="Rectangle 73">
            <a:extLst>
              <a:ext uri="{FF2B5EF4-FFF2-40B4-BE49-F238E27FC236}">
                <a16:creationId xmlns:a16="http://schemas.microsoft.com/office/drawing/2014/main" id="{50C4825E-55CE-4955-947D-C26066D40EB5}"/>
              </a:ext>
            </a:extLst>
          </p:cNvPr>
          <p:cNvSpPr/>
          <p:nvPr/>
        </p:nvSpPr>
        <p:spPr>
          <a:xfrm>
            <a:off x="8070163" y="727289"/>
            <a:ext cx="3847075" cy="49338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537">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404763" y="735754"/>
            <a:ext cx="3371116" cy="584775"/>
          </a:xfrm>
          <a:prstGeom prst="rect">
            <a:avLst/>
          </a:prstGeom>
        </p:spPr>
        <p:txBody>
          <a:bodyPr wrap="none">
            <a:spAutoFit/>
          </a:bodyPr>
          <a:lstStyle/>
          <a:p>
            <a:pPr algn="ctr" defTabSz="914049">
              <a:defRPr/>
            </a:pPr>
            <a:r>
              <a:rPr lang="en-US" sz="1600" b="1" dirty="0">
                <a:solidFill>
                  <a:prstClr val="black"/>
                </a:solidFill>
                <a:latin typeface="Segoe UI" panose="020B0502040204020203" pitchFamily="34" charset="0"/>
                <a:cs typeface="Segoe UI" panose="020B0502040204020203" pitchFamily="34" charset="0"/>
              </a:rPr>
              <a:t>Cloud-Native</a:t>
            </a:r>
            <a:r>
              <a:rPr lang="en-US" sz="1600" dirty="0">
                <a:solidFill>
                  <a:prstClr val="black"/>
                </a:solidFill>
                <a:latin typeface="Segoe UI Light" panose="020B0502040204020203" pitchFamily="34" charset="0"/>
                <a:cs typeface="Segoe UI Light" panose="020B0502040204020203" pitchFamily="34" charset="0"/>
              </a:rPr>
              <a:t> </a:t>
            </a:r>
          </a:p>
          <a:p>
            <a:pPr algn="ctr" defTabSz="914049">
              <a:defRPr/>
            </a:pPr>
            <a:r>
              <a:rPr lang="en-US" sz="1600" dirty="0">
                <a:solidFill>
                  <a:prstClr val="black"/>
                </a:solidFill>
                <a:latin typeface="Segoe UI Light" panose="020B0502040204020203" pitchFamily="34" charset="0"/>
                <a:cs typeface="Segoe UI Light" panose="020B0502040204020203" pitchFamily="34" charset="0"/>
              </a:rPr>
              <a:t>PaaS for microservices and serverless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817911" y="1318931"/>
            <a:ext cx="1916775" cy="504287"/>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08" tIns="45705" rIns="91408" bIns="45705" numCol="1" spcCol="0" rtlCol="0" fromWordArt="0" anchor="ctr" anchorCtr="0" forceAA="0" compatLnSpc="1">
            <a:prstTxWarp prst="textNoShape">
              <a:avLst/>
            </a:prstTxWarp>
            <a:noAutofit/>
          </a:bodyPr>
          <a:lstStyle/>
          <a:p>
            <a:pPr algn="ctr" defTabSz="685537">
              <a:defRPr/>
            </a:pPr>
            <a:r>
              <a:rPr lang="en-US" sz="1200" b="1" kern="0" dirty="0">
                <a:gradFill>
                  <a:gsLst>
                    <a:gs pos="0">
                      <a:srgbClr val="FFFFFF"/>
                    </a:gs>
                    <a:gs pos="100000">
                      <a:srgbClr val="FFFFFF"/>
                    </a:gs>
                  </a:gsLst>
                  <a:lin ang="5400000" scaled="0"/>
                </a:gradFill>
                <a:latin typeface="Segoe UI"/>
                <a:cs typeface="Segoe UI Light" pitchFamily="34" charset="0"/>
              </a:rPr>
              <a:t>Monolithic </a:t>
            </a:r>
            <a:r>
              <a:rPr lang="en-US" sz="1200" kern="0" dirty="0">
                <a:gradFill>
                  <a:gsLst>
                    <a:gs pos="0">
                      <a:srgbClr val="FFFFFF"/>
                    </a:gs>
                    <a:gs pos="100000">
                      <a:srgbClr val="FFFFFF"/>
                    </a:gs>
                  </a:gsLst>
                  <a:lin ang="5400000" scaled="0"/>
                </a:gradFill>
                <a:latin typeface="Segoe UI"/>
                <a:cs typeface="Segoe UI Light" pitchFamily="34" charset="0"/>
              </a:rPr>
              <a:t>or</a:t>
            </a:r>
            <a:r>
              <a:rPr lang="en-US" sz="1200" b="1" kern="0" dirty="0">
                <a:gradFill>
                  <a:gsLst>
                    <a:gs pos="0">
                      <a:srgbClr val="FFFFFF"/>
                    </a:gs>
                    <a:gs pos="100000">
                      <a:srgbClr val="FFFFFF"/>
                    </a:gs>
                  </a:gsLst>
                  <a:lin ang="5400000" scaled="0"/>
                </a:gradFill>
                <a:latin typeface="Segoe UI"/>
                <a:cs typeface="Segoe UI Light" pitchFamily="34" charset="0"/>
              </a:rPr>
              <a:t> N-Tier</a:t>
            </a:r>
            <a:r>
              <a:rPr lang="en-US" sz="1200" kern="0" dirty="0">
                <a:gradFill>
                  <a:gsLst>
                    <a:gs pos="0">
                      <a:srgbClr val="FFFFFF"/>
                    </a:gs>
                    <a:gs pos="100000">
                      <a:srgbClr val="FFFFFF"/>
                    </a:gs>
                  </a:gsLst>
                  <a:lin ang="5400000" scaled="0"/>
                </a:gradFill>
                <a:latin typeface="Segoe UI"/>
                <a:cs typeface="Segoe UI Light" pitchFamily="34" charset="0"/>
              </a:rPr>
              <a:t> </a:t>
            </a:r>
          </a:p>
          <a:p>
            <a:pPr algn="ctr" defTabSz="685537">
              <a:defRPr/>
            </a:pPr>
            <a:r>
              <a:rPr lang="en-US" sz="1200" kern="0" dirty="0">
                <a:gradFill>
                  <a:gsLst>
                    <a:gs pos="0">
                      <a:srgbClr val="FFFFFF"/>
                    </a:gs>
                    <a:gs pos="100000">
                      <a:srgbClr val="FFFFFF"/>
                    </a:gs>
                  </a:gsLst>
                  <a:lin ang="5400000" scaled="0"/>
                </a:gradFill>
                <a:latin typeface="Segoe UI"/>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5448" y="1325000"/>
            <a:ext cx="2145232" cy="528150"/>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08" tIns="45705" rIns="91408" bIns="45705" numCol="1" spcCol="0" rtlCol="0" fromWordArt="0" anchor="ctr" anchorCtr="0" forceAA="0" compatLnSpc="1">
            <a:prstTxWarp prst="textNoShape">
              <a:avLst/>
            </a:prstTxWarp>
            <a:noAutofit/>
          </a:bodyPr>
          <a:lstStyle/>
          <a:p>
            <a:pPr algn="ctr" defTabSz="685537">
              <a:defRPr/>
            </a:pPr>
            <a:r>
              <a:rPr lang="en-US" sz="1200" b="1" kern="0" dirty="0">
                <a:gradFill>
                  <a:gsLst>
                    <a:gs pos="0">
                      <a:srgbClr val="FFFFFF"/>
                    </a:gs>
                    <a:gs pos="100000">
                      <a:srgbClr val="FFFFFF"/>
                    </a:gs>
                  </a:gsLst>
                  <a:lin ang="5400000" scaled="0"/>
                </a:gradFill>
                <a:latin typeface="Segoe UI"/>
                <a:cs typeface="Segoe UI Light" pitchFamily="34" charset="0"/>
              </a:rPr>
              <a:t>Monolithic </a:t>
            </a:r>
            <a:r>
              <a:rPr lang="en-US" sz="1200" kern="0" dirty="0">
                <a:gradFill>
                  <a:gsLst>
                    <a:gs pos="0">
                      <a:srgbClr val="FFFFFF"/>
                    </a:gs>
                    <a:gs pos="100000">
                      <a:srgbClr val="FFFFFF"/>
                    </a:gs>
                  </a:gsLst>
                  <a:lin ang="5400000" scaled="0"/>
                </a:gradFill>
                <a:latin typeface="Segoe UI"/>
                <a:cs typeface="Segoe UI Light" pitchFamily="34" charset="0"/>
              </a:rPr>
              <a:t>or</a:t>
            </a:r>
            <a:r>
              <a:rPr lang="en-US" sz="1200" b="1" kern="0" dirty="0">
                <a:gradFill>
                  <a:gsLst>
                    <a:gs pos="0">
                      <a:srgbClr val="FFFFFF"/>
                    </a:gs>
                    <a:gs pos="100000">
                      <a:srgbClr val="FFFFFF"/>
                    </a:gs>
                  </a:gsLst>
                  <a:lin ang="5400000" scaled="0"/>
                </a:gradFill>
                <a:latin typeface="Segoe UI"/>
                <a:cs typeface="Segoe UI Light" pitchFamily="34" charset="0"/>
              </a:rPr>
              <a:t> N-Tier</a:t>
            </a:r>
            <a:r>
              <a:rPr lang="en-US" sz="1200" kern="0" dirty="0">
                <a:gradFill>
                  <a:gsLst>
                    <a:gs pos="0">
                      <a:srgbClr val="FFFFFF"/>
                    </a:gs>
                    <a:gs pos="100000">
                      <a:srgbClr val="FFFFFF"/>
                    </a:gs>
                  </a:gsLst>
                  <a:lin ang="5400000" scaled="0"/>
                </a:gradFill>
                <a:latin typeface="Segoe UI"/>
                <a:cs typeface="Segoe UI Light" pitchFamily="34" charset="0"/>
              </a:rPr>
              <a:t> </a:t>
            </a:r>
          </a:p>
          <a:p>
            <a:pPr algn="ctr" defTabSz="685537">
              <a:defRPr/>
            </a:pPr>
            <a:r>
              <a:rPr lang="en-US" sz="1200" kern="0" dirty="0">
                <a:gradFill>
                  <a:gsLst>
                    <a:gs pos="0">
                      <a:srgbClr val="FFFFFF"/>
                    </a:gs>
                    <a:gs pos="100000">
                      <a:srgbClr val="FFFFFF"/>
                    </a:gs>
                  </a:gsLst>
                  <a:lin ang="5400000" scaled="0"/>
                </a:gradFill>
                <a:latin typeface="Segoe UI"/>
                <a:cs typeface="Segoe UI Light" pitchFamily="34" charset="0"/>
              </a:rPr>
              <a:t>architectures</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299945" y="1318930"/>
            <a:ext cx="3471424" cy="499493"/>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08" tIns="45705" rIns="91408" bIns="45705" numCol="1" spcCol="0" rtlCol="0" fromWordArt="0" anchor="ctr" anchorCtr="0" forceAA="0" compatLnSpc="1">
            <a:prstTxWarp prst="textNoShape">
              <a:avLst/>
            </a:prstTxWarp>
            <a:noAutofit/>
          </a:bodyPr>
          <a:lstStyle/>
          <a:p>
            <a:pPr algn="ctr" defTabSz="685537">
              <a:defRPr/>
            </a:pPr>
            <a:r>
              <a:rPr lang="en-US" sz="1200" b="1" kern="0" dirty="0">
                <a:gradFill>
                  <a:gsLst>
                    <a:gs pos="0">
                      <a:srgbClr val="FFFFFF"/>
                    </a:gs>
                    <a:gs pos="100000">
                      <a:srgbClr val="FFFFFF"/>
                    </a:gs>
                  </a:gsLst>
                  <a:lin ang="5400000" scaled="0"/>
                </a:gradFill>
                <a:latin typeface="Segoe UI"/>
                <a:cs typeface="Segoe UI Light" pitchFamily="34" charset="0"/>
              </a:rPr>
              <a:t>Microservices</a:t>
            </a:r>
            <a:r>
              <a:rPr lang="en-US" sz="1200" kern="0" dirty="0">
                <a:gradFill>
                  <a:gsLst>
                    <a:gs pos="0">
                      <a:srgbClr val="FFFFFF"/>
                    </a:gs>
                    <a:gs pos="100000">
                      <a:srgbClr val="FFFFFF"/>
                    </a:gs>
                  </a:gsLst>
                  <a:lin ang="5400000" scaled="0"/>
                </a:gradFill>
                <a:latin typeface="Segoe UI"/>
                <a:cs typeface="Segoe UI Light" pitchFamily="34" charset="0"/>
              </a:rPr>
              <a:t> and </a:t>
            </a:r>
            <a:r>
              <a:rPr lang="en-US" sz="1200" b="1" kern="0" dirty="0">
                <a:gradFill>
                  <a:gsLst>
                    <a:gs pos="0">
                      <a:srgbClr val="FFFFFF"/>
                    </a:gs>
                    <a:gs pos="100000">
                      <a:srgbClr val="FFFFFF"/>
                    </a:gs>
                  </a:gsLst>
                  <a:lin ang="5400000" scaled="0"/>
                </a:gradFill>
                <a:latin typeface="Segoe UI"/>
                <a:cs typeface="Segoe UI Light" pitchFamily="34" charset="0"/>
              </a:rPr>
              <a:t>serverless</a:t>
            </a:r>
            <a:r>
              <a:rPr lang="en-US" sz="1200" kern="0" dirty="0">
                <a:gradFill>
                  <a:gsLst>
                    <a:gs pos="0">
                      <a:srgbClr val="FFFFFF"/>
                    </a:gs>
                    <a:gs pos="100000">
                      <a:srgbClr val="FFFFFF"/>
                    </a:gs>
                  </a:gsLst>
                  <a:lin ang="5400000" scaled="0"/>
                </a:gradFill>
                <a:latin typeface="Segoe UI"/>
                <a:cs typeface="Segoe UI Light" pitchFamily="34" charset="0"/>
              </a:rPr>
              <a:t> architectures</a:t>
            </a: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401833" y="2996786"/>
            <a:ext cx="127498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739249" y="2325049"/>
            <a:ext cx="615605" cy="6065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prstClr val="white"/>
              </a:solidFill>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2414" y="2270556"/>
            <a:ext cx="688108" cy="6881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FAB8C6D2-4886-4AC3-B00A-3E74C2660300}"/>
              </a:ext>
            </a:extLst>
          </p:cNvPr>
          <p:cNvSpPr/>
          <p:nvPr/>
        </p:nvSpPr>
        <p:spPr>
          <a:xfrm>
            <a:off x="3277426" y="78917"/>
            <a:ext cx="4889480" cy="461665"/>
          </a:xfrm>
          <a:prstGeom prst="rect">
            <a:avLst/>
          </a:prstGeom>
        </p:spPr>
        <p:txBody>
          <a:bodyPr wrap="none" anchor="t">
            <a:spAutoFit/>
          </a:bodyPr>
          <a:lstStyle/>
          <a:p>
            <a:pPr defTabSz="914049">
              <a:defRPr/>
            </a:pPr>
            <a:r>
              <a:rPr lang="en-US" sz="2400" dirty="0">
                <a:solidFill>
                  <a:prstClr val="white"/>
                </a:solidFill>
                <a:latin typeface="Segoe UI Light" panose="020B0502040204020203" pitchFamily="34" charset="0"/>
                <a:cs typeface="Segoe UI Light" panose="020B0502040204020203" pitchFamily="34" charset="0"/>
              </a:rPr>
              <a:t>. Net </a:t>
            </a:r>
            <a:r>
              <a:rPr lang="zh-CN" altLang="en-US" sz="2400" dirty="0">
                <a:solidFill>
                  <a:prstClr val="white"/>
                </a:solidFill>
                <a:latin typeface="Segoe UI Light" panose="020B0502040204020203" pitchFamily="34" charset="0"/>
                <a:cs typeface="Segoe UI Light" panose="020B0502040204020203" pitchFamily="34" charset="0"/>
              </a:rPr>
              <a:t>应用程序现代化的成熟度模型</a:t>
            </a:r>
            <a:endParaRPr lang="en-US" sz="2400" dirty="0">
              <a:solidFill>
                <a:prstClr val="white"/>
              </a:solidFill>
              <a:latin typeface="Segoe UI Light" panose="020B0502040204020203"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8881" y="3109476"/>
            <a:ext cx="524386" cy="524386"/>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301" y="3095511"/>
            <a:ext cx="476000" cy="571204"/>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1872D4B-8BE1-454F-99DF-EEB4F8BB53FE}"/>
              </a:ext>
            </a:extLst>
          </p:cNvPr>
          <p:cNvSpPr/>
          <p:nvPr/>
        </p:nvSpPr>
        <p:spPr>
          <a:xfrm>
            <a:off x="2934246" y="727289"/>
            <a:ext cx="2370576" cy="4933845"/>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537">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053883" y="736342"/>
            <a:ext cx="2225999" cy="594566"/>
          </a:xfrm>
          <a:prstGeom prst="rect">
            <a:avLst/>
          </a:prstGeom>
        </p:spPr>
        <p:txBody>
          <a:bodyPr wrap="none">
            <a:spAutoFit/>
          </a:bodyPr>
          <a:lstStyle/>
          <a:p>
            <a:pPr algn="ctr" defTabSz="914049">
              <a:defRPr/>
            </a:pPr>
            <a:r>
              <a:rPr lang="en-US" sz="1600" b="1">
                <a:solidFill>
                  <a:prstClr val="black"/>
                </a:solidFill>
                <a:latin typeface="Segoe UI" panose="020B0502040204020203" pitchFamily="34" charset="0"/>
                <a:cs typeface="Segoe UI" panose="020B0502040204020203" pitchFamily="34" charset="0"/>
              </a:rPr>
              <a:t>Cloud </a:t>
            </a:r>
          </a:p>
          <a:p>
            <a:pPr algn="ctr" defTabSz="914049">
              <a:defRPr/>
            </a:pPr>
            <a:r>
              <a:rPr lang="en-US" sz="1600" b="1">
                <a:solidFill>
                  <a:prstClr val="black"/>
                </a:solidFill>
                <a:latin typeface="Segoe UI" panose="020B0502040204020203" pitchFamily="34" charset="0"/>
                <a:cs typeface="Segoe UI" panose="020B0502040204020203" pitchFamily="34" charset="0"/>
              </a:rPr>
              <a:t>Infrastructure-Ready</a:t>
            </a:r>
            <a:endParaRPr lang="en-US" sz="1600">
              <a:solidFill>
                <a:prstClr val="black"/>
              </a:solidFill>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14108" y="1319315"/>
            <a:ext cx="1916775" cy="504287"/>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08" tIns="45705" rIns="91408" bIns="45705" numCol="1" spcCol="0" rtlCol="0" fromWordArt="0" anchor="ctr" anchorCtr="0" forceAA="0" compatLnSpc="1">
            <a:prstTxWarp prst="textNoShape">
              <a:avLst/>
            </a:prstTxWarp>
            <a:noAutofit/>
          </a:bodyPr>
          <a:lstStyle/>
          <a:p>
            <a:pPr algn="ctr" defTabSz="685537">
              <a:defRPr/>
            </a:pPr>
            <a:r>
              <a:rPr lang="en-US" sz="1200" b="1" kern="0" dirty="0">
                <a:gradFill>
                  <a:gsLst>
                    <a:gs pos="0">
                      <a:srgbClr val="FFFFFF"/>
                    </a:gs>
                    <a:gs pos="100000">
                      <a:srgbClr val="FFFFFF"/>
                    </a:gs>
                  </a:gsLst>
                  <a:lin ang="5400000" scaled="0"/>
                </a:gradFill>
                <a:latin typeface="Segoe UI"/>
                <a:cs typeface="Segoe UI Light" pitchFamily="34" charset="0"/>
              </a:rPr>
              <a:t>Monolithic </a:t>
            </a:r>
            <a:r>
              <a:rPr lang="en-US" sz="1200" kern="0" dirty="0">
                <a:gradFill>
                  <a:gsLst>
                    <a:gs pos="0">
                      <a:srgbClr val="FFFFFF"/>
                    </a:gs>
                    <a:gs pos="100000">
                      <a:srgbClr val="FFFFFF"/>
                    </a:gs>
                  </a:gsLst>
                  <a:lin ang="5400000" scaled="0"/>
                </a:gradFill>
                <a:latin typeface="Segoe UI"/>
                <a:cs typeface="Segoe UI Light" pitchFamily="34" charset="0"/>
              </a:rPr>
              <a:t>or</a:t>
            </a:r>
            <a:r>
              <a:rPr lang="en-US" sz="1200" b="1" kern="0" dirty="0">
                <a:gradFill>
                  <a:gsLst>
                    <a:gs pos="0">
                      <a:srgbClr val="FFFFFF"/>
                    </a:gs>
                    <a:gs pos="100000">
                      <a:srgbClr val="FFFFFF"/>
                    </a:gs>
                  </a:gsLst>
                  <a:lin ang="5400000" scaled="0"/>
                </a:gradFill>
                <a:latin typeface="Segoe UI"/>
                <a:cs typeface="Segoe UI Light" pitchFamily="34" charset="0"/>
              </a:rPr>
              <a:t> N-Tier</a:t>
            </a:r>
            <a:r>
              <a:rPr lang="en-US" sz="1200" kern="0" dirty="0">
                <a:gradFill>
                  <a:gsLst>
                    <a:gs pos="0">
                      <a:srgbClr val="FFFFFF"/>
                    </a:gs>
                    <a:gs pos="100000">
                      <a:srgbClr val="FFFFFF"/>
                    </a:gs>
                  </a:gsLst>
                  <a:lin ang="5400000" scaled="0"/>
                </a:gradFill>
                <a:latin typeface="Segoe UI"/>
                <a:cs typeface="Segoe UI Light" pitchFamily="34" charset="0"/>
              </a:rPr>
              <a:t> </a:t>
            </a:r>
          </a:p>
          <a:p>
            <a:pPr algn="ctr" defTabSz="685537">
              <a:defRPr/>
            </a:pPr>
            <a:r>
              <a:rPr lang="en-US" sz="1200" kern="0" dirty="0">
                <a:gradFill>
                  <a:gsLst>
                    <a:gs pos="0">
                      <a:srgbClr val="FFFFFF"/>
                    </a:gs>
                    <a:gs pos="100000">
                      <a:srgbClr val="FFFFFF"/>
                    </a:gs>
                  </a:gsLst>
                  <a:lin ang="5400000" scaled="0"/>
                </a:gradFill>
                <a:latin typeface="Segoe UI"/>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194" y="2164777"/>
            <a:ext cx="594441" cy="594441"/>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621" y="2149618"/>
            <a:ext cx="611725" cy="611725"/>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157935" y="3008174"/>
            <a:ext cx="689417" cy="607625"/>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sz="900">
                <a:solidFill>
                  <a:prstClr val="white"/>
                </a:solidFill>
                <a:latin typeface="Segoe UI" panose="020B0502040204020203" pitchFamily="34" charset="0"/>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17654" y="3762149"/>
            <a:ext cx="622188" cy="343443"/>
          </a:xfrm>
          <a:prstGeom prst="rect">
            <a:avLst/>
          </a:prstGeom>
        </p:spPr>
        <p:txBody>
          <a:bodyPr wrap="square">
            <a:spAutoFit/>
          </a:bodyPr>
          <a:lstStyle/>
          <a:p>
            <a:pPr defTabSz="914049">
              <a:defRPr/>
            </a:pPr>
            <a:r>
              <a:rPr lang="en-US" sz="1600" dirty="0">
                <a:solidFill>
                  <a:prstClr val="black"/>
                </a:solidFill>
                <a:latin typeface="Segoe UI" panose="020B0502040204020203" pitchFamily="34" charset="0"/>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5886749" y="2928066"/>
            <a:ext cx="1636050" cy="312029"/>
          </a:xfrm>
          <a:prstGeom prst="rect">
            <a:avLst/>
          </a:prstGeom>
        </p:spPr>
        <p:txBody>
          <a:bodyPr wrap="none">
            <a:spAutoFit/>
          </a:bodyPr>
          <a:lstStyle/>
          <a:p>
            <a:pPr defTabSz="914049">
              <a:defRPr/>
            </a:pPr>
            <a:r>
              <a:rPr lang="en-US" sz="1400" dirty="0">
                <a:solidFill>
                  <a:prstClr val="black"/>
                </a:solidFill>
                <a:latin typeface="Segoe UI" panose="020B0502040204020203" pitchFamily="34" charset="0"/>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19" t="-3146" r="39847" b="30280"/>
          <a:stretch/>
        </p:blipFill>
        <p:spPr bwMode="auto">
          <a:xfrm>
            <a:off x="1063100" y="3794460"/>
            <a:ext cx="746025" cy="62918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1224489" y="4689608"/>
            <a:ext cx="484547" cy="484547"/>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2279" y="5146920"/>
            <a:ext cx="1361526" cy="343443"/>
          </a:xfrm>
          <a:prstGeom prst="rect">
            <a:avLst/>
          </a:prstGeom>
        </p:spPr>
        <p:txBody>
          <a:bodyPr wrap="none">
            <a:spAutoFit/>
          </a:bodyPr>
          <a:lstStyle/>
          <a:p>
            <a:pPr defTabSz="914049">
              <a:defRPr/>
            </a:pPr>
            <a:r>
              <a:rPr lang="en-US" sz="1600">
                <a:solidFill>
                  <a:prstClr val="black"/>
                </a:solidFill>
                <a:latin typeface="Segoe UI" panose="020B0502040204020203" pitchFamily="34" charset="0"/>
                <a:cs typeface="Segoe UI" panose="020B0502040204020203" pitchFamily="34" charset="0"/>
              </a:rPr>
              <a:t>On-premises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299" y="2149405"/>
            <a:ext cx="594441" cy="594441"/>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7978" y="2134246"/>
            <a:ext cx="611725" cy="611725"/>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1382" y="3239419"/>
            <a:ext cx="424417" cy="4244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847" r="28533"/>
          <a:stretch/>
        </p:blipFill>
        <p:spPr bwMode="auto">
          <a:xfrm>
            <a:off x="4367231" y="3592246"/>
            <a:ext cx="500269" cy="616246"/>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934247" y="6071002"/>
            <a:ext cx="2511053" cy="294551"/>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sz="1400" b="1" dirty="0">
                <a:solidFill>
                  <a:prstClr val="white"/>
                </a:solidFill>
                <a:latin typeface="Segoe UI" panose="020B0502040204020203" pitchFamily="34" charset="0"/>
                <a:cs typeface="Segoe UI" panose="020B0502040204020203" pitchFamily="34" charset="0"/>
              </a:rPr>
              <a:t>Migrate / Rehost</a:t>
            </a:r>
            <a:endParaRPr lang="en-US" sz="1400" dirty="0">
              <a:solidFill>
                <a:prstClr val="white"/>
              </a:solidFill>
              <a:latin typeface="Segoe UI" panose="020B0502040204020203" pitchFamily="34" charset="0"/>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34246" y="6409677"/>
            <a:ext cx="3899877" cy="29455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400">
              <a:solidFill>
                <a:prstClr val="white"/>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8238209" y="6403246"/>
            <a:ext cx="3594898" cy="312029"/>
          </a:xfrm>
          <a:prstGeom prst="rect">
            <a:avLst/>
          </a:prstGeom>
        </p:spPr>
        <p:txBody>
          <a:bodyPr wrap="none" anchor="t">
            <a:spAutoFit/>
          </a:bodyPr>
          <a:lstStyle/>
          <a:p>
            <a:pPr algn="ctr" defTabSz="914049">
              <a:defRPr/>
            </a:pPr>
            <a:r>
              <a:rPr lang="en-US" sz="1400" dirty="0">
                <a:solidFill>
                  <a:prstClr val="white"/>
                </a:solidFill>
                <a:latin typeface="Segoe UI" panose="020B0502040204020203" pitchFamily="34" charset="0"/>
                <a:cs typeface="Segoe UI" panose="020B0502040204020203" pitchFamily="34" charset="0"/>
              </a:rPr>
              <a:t>Architected for the cloud, needs new code</a:t>
            </a:r>
          </a:p>
        </p:txBody>
      </p:sp>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089121" y="2889545"/>
            <a:ext cx="200844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381" r="26646" b="51769"/>
          <a:stretch/>
        </p:blipFill>
        <p:spPr bwMode="auto">
          <a:xfrm>
            <a:off x="3277426" y="3673368"/>
            <a:ext cx="584954" cy="54318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5891" y="4538273"/>
            <a:ext cx="200844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482" y="5323911"/>
            <a:ext cx="710799" cy="343443"/>
          </a:xfrm>
          <a:prstGeom prst="rect">
            <a:avLst/>
          </a:prstGeom>
        </p:spPr>
        <p:txBody>
          <a:bodyPr wrap="none">
            <a:spAutoFit/>
          </a:bodyPr>
          <a:lstStyle/>
          <a:p>
            <a:pPr defTabSz="914049">
              <a:defRPr/>
            </a:pPr>
            <a:r>
              <a:rPr lang="en-US" sz="1600">
                <a:solidFill>
                  <a:prstClr val="black"/>
                </a:solidFill>
                <a:latin typeface="Segoe UI" panose="020B0502040204020203" pitchFamily="34" charset="0"/>
                <a:cs typeface="Segoe UI" panose="020B0502040204020203" pitchFamily="34" charset="0"/>
              </a:rPr>
              <a:t>Azure</a:t>
            </a:r>
          </a:p>
        </p:txBody>
      </p:sp>
      <p:sp>
        <p:nvSpPr>
          <p:cNvPr id="78" name="Rectangle 77">
            <a:extLst>
              <a:ext uri="{FF2B5EF4-FFF2-40B4-BE49-F238E27FC236}">
                <a16:creationId xmlns:a16="http://schemas.microsoft.com/office/drawing/2014/main" id="{3E2327AB-B476-4283-9634-2A9AD54FA7E0}"/>
              </a:ext>
            </a:extLst>
          </p:cNvPr>
          <p:cNvSpPr/>
          <p:nvPr/>
        </p:nvSpPr>
        <p:spPr>
          <a:xfrm>
            <a:off x="6317094" y="5309878"/>
            <a:ext cx="710799" cy="343443"/>
          </a:xfrm>
          <a:prstGeom prst="rect">
            <a:avLst/>
          </a:prstGeom>
        </p:spPr>
        <p:txBody>
          <a:bodyPr wrap="none">
            <a:spAutoFit/>
          </a:bodyPr>
          <a:lstStyle/>
          <a:p>
            <a:pPr defTabSz="914049">
              <a:defRPr/>
            </a:pPr>
            <a:r>
              <a:rPr lang="en-US" sz="1600">
                <a:solidFill>
                  <a:prstClr val="black"/>
                </a:solidFill>
                <a:latin typeface="Segoe UI" panose="020B0502040204020203" pitchFamily="34" charset="0"/>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349" r="29701"/>
          <a:stretch/>
        </p:blipFill>
        <p:spPr bwMode="auto">
          <a:xfrm>
            <a:off x="6859099" y="3751219"/>
            <a:ext cx="250004" cy="345854"/>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689161" y="2874180"/>
            <a:ext cx="200844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E9629D2-2ACB-416A-8486-7571C2E7A4DE}"/>
              </a:ext>
            </a:extLst>
          </p:cNvPr>
          <p:cNvSpPr/>
          <p:nvPr/>
        </p:nvSpPr>
        <p:spPr>
          <a:xfrm>
            <a:off x="8475683" y="4035158"/>
            <a:ext cx="3177599" cy="751445"/>
          </a:xfrm>
          <a:prstGeom prst="rect">
            <a:avLst/>
          </a:prstGeom>
        </p:spPr>
        <p:txBody>
          <a:bodyPr wrap="none">
            <a:spAutoFit/>
          </a:bodyPr>
          <a:lstStyle/>
          <a:p>
            <a:pPr algn="ctr" defTabSz="914049">
              <a:defRPr/>
            </a:pPr>
            <a:r>
              <a:rPr lang="en-US" sz="1400" dirty="0">
                <a:solidFill>
                  <a:prstClr val="black"/>
                </a:solidFill>
                <a:latin typeface="Segoe UI" panose="020B0502040204020203" pitchFamily="34" charset="0"/>
                <a:cs typeface="Segoe UI" panose="020B0502040204020203" pitchFamily="34" charset="0"/>
              </a:rPr>
              <a:t>PaaS for containerized microservices </a:t>
            </a:r>
          </a:p>
          <a:p>
            <a:pPr algn="ctr" defTabSz="914049">
              <a:defRPr/>
            </a:pPr>
            <a:r>
              <a:rPr lang="en-US" sz="1400" dirty="0">
                <a:solidFill>
                  <a:prstClr val="black"/>
                </a:solidFill>
                <a:latin typeface="Segoe UI" panose="020B0502040204020203" pitchFamily="34" charset="0"/>
                <a:cs typeface="Segoe UI" panose="020B0502040204020203" pitchFamily="34" charset="0"/>
              </a:rPr>
              <a:t>+ Serverless computing</a:t>
            </a:r>
          </a:p>
          <a:p>
            <a:pPr algn="ctr" defTabSz="914049">
              <a:defRPr/>
            </a:pPr>
            <a:r>
              <a:rPr lang="en-US" sz="1400" dirty="0">
                <a:solidFill>
                  <a:prstClr val="black"/>
                </a:solidFill>
                <a:latin typeface="Segoe UI" panose="020B0502040204020203" pitchFamily="34" charset="0"/>
                <a:cs typeface="Segoe UI" panose="020B0502040204020203" pitchFamily="34" charset="0"/>
              </a:rPr>
              <a:t>+ Managed services</a:t>
            </a:r>
          </a:p>
        </p:txBody>
      </p:sp>
      <p:sp>
        <p:nvSpPr>
          <p:cNvPr id="93" name="Rectangle 92">
            <a:extLst>
              <a:ext uri="{FF2B5EF4-FFF2-40B4-BE49-F238E27FC236}">
                <a16:creationId xmlns:a16="http://schemas.microsoft.com/office/drawing/2014/main" id="{0E2ABD51-4860-485A-84BE-BDEE8FD8E451}"/>
              </a:ext>
            </a:extLst>
          </p:cNvPr>
          <p:cNvSpPr/>
          <p:nvPr/>
        </p:nvSpPr>
        <p:spPr>
          <a:xfrm>
            <a:off x="9739011" y="5311080"/>
            <a:ext cx="710799" cy="343443"/>
          </a:xfrm>
          <a:prstGeom prst="rect">
            <a:avLst/>
          </a:prstGeom>
        </p:spPr>
        <p:txBody>
          <a:bodyPr wrap="none">
            <a:spAutoFit/>
          </a:bodyPr>
          <a:lstStyle/>
          <a:p>
            <a:pPr defTabSz="914049">
              <a:defRPr/>
            </a:pPr>
            <a:r>
              <a:rPr lang="en-US" sz="1600">
                <a:solidFill>
                  <a:prstClr val="black"/>
                </a:solidFill>
                <a:latin typeface="Segoe UI" panose="020B0502040204020203" pitchFamily="34" charset="0"/>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13537" y="3079257"/>
            <a:ext cx="462057" cy="46205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58373" y="3109477"/>
            <a:ext cx="695731" cy="36525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08310" y="2021047"/>
            <a:ext cx="544668" cy="54466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2349" r="29701"/>
          <a:stretch/>
        </p:blipFill>
        <p:spPr bwMode="auto">
          <a:xfrm>
            <a:off x="10401974" y="3598343"/>
            <a:ext cx="281864" cy="3899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5544" y="2042529"/>
            <a:ext cx="501704" cy="50170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85160" y="2525585"/>
            <a:ext cx="801795" cy="42094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231484" y="2095028"/>
            <a:ext cx="377005" cy="3669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functions logo">
            <a:extLst>
              <a:ext uri="{FF2B5EF4-FFF2-40B4-BE49-F238E27FC236}">
                <a16:creationId xmlns:a16="http://schemas.microsoft.com/office/drawing/2014/main" id="{7EFF7747-51EF-4F9A-863C-E5DE0EA4D5C7}"/>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864105" y="2555229"/>
            <a:ext cx="451444" cy="45241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9783417" y="2109499"/>
            <a:ext cx="8884" cy="18408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6329" y="4788399"/>
            <a:ext cx="812085" cy="60554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2403" y="4792676"/>
            <a:ext cx="812085" cy="60554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Azure logo">
            <a:extLst>
              <a:ext uri="{FF2B5EF4-FFF2-40B4-BE49-F238E27FC236}">
                <a16:creationId xmlns:a16="http://schemas.microsoft.com/office/drawing/2014/main" id="{6FCDDC43-DBF4-47C3-8136-F8C63AA078A1}"/>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1340" y="4788399"/>
            <a:ext cx="812085" cy="605544"/>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6028408" y="4238747"/>
            <a:ext cx="1748678" cy="545969"/>
          </a:xfrm>
          <a:prstGeom prst="rect">
            <a:avLst/>
          </a:prstGeom>
        </p:spPr>
        <p:txBody>
          <a:bodyPr wrap="square">
            <a:spAutoFit/>
          </a:bodyPr>
          <a:lstStyle/>
          <a:p>
            <a:pPr defTabSz="914049">
              <a:spcBef>
                <a:spcPts val="600"/>
              </a:spcBef>
              <a:defRPr/>
            </a:pPr>
            <a:r>
              <a:rPr lang="en-US" sz="1200" dirty="0">
                <a:solidFill>
                  <a:prstClr val="black"/>
                </a:solidFill>
                <a:latin typeface="Segoe UI" panose="020B0502040204020203" pitchFamily="34" charset="0"/>
                <a:cs typeface="Segoe UI" panose="020B0502040204020203" pitchFamily="34" charset="0"/>
              </a:rPr>
              <a:t>+</a:t>
            </a:r>
          </a:p>
          <a:p>
            <a:pPr defTabSz="914049">
              <a:spcBef>
                <a:spcPts val="600"/>
              </a:spcBef>
              <a:defRPr/>
            </a:pPr>
            <a:r>
              <a:rPr lang="en-US" sz="1200" dirty="0">
                <a:solidFill>
                  <a:prstClr val="black"/>
                </a:solidFill>
                <a:latin typeface="Segoe UI" panose="020B0502040204020203" pitchFamily="34" charset="0"/>
                <a:cs typeface="Segoe UI" panose="020B0502040204020203" pitchFamily="34" charset="0"/>
              </a:rPr>
              <a:t>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085434" y="2881223"/>
            <a:ext cx="2096100" cy="531801"/>
          </a:xfrm>
          <a:prstGeom prst="rect">
            <a:avLst/>
          </a:prstGeom>
        </p:spPr>
        <p:txBody>
          <a:bodyPr wrap="square">
            <a:spAutoFit/>
          </a:bodyPr>
          <a:lstStyle/>
          <a:p>
            <a:pPr algn="ctr" defTabSz="914049">
              <a:defRPr/>
            </a:pPr>
            <a:r>
              <a:rPr lang="en-US" sz="1600" dirty="0">
                <a:solidFill>
                  <a:prstClr val="black"/>
                </a:solidFill>
                <a:latin typeface="Segoe UI" panose="020B0502040204020203" pitchFamily="34" charset="0"/>
                <a:cs typeface="Segoe UI" panose="020B0502040204020203" pitchFamily="34" charset="0"/>
              </a:rPr>
              <a:t>IaaS </a:t>
            </a:r>
          </a:p>
          <a:p>
            <a:pPr algn="ctr" defTabSz="914049">
              <a:defRPr/>
            </a:pPr>
            <a:r>
              <a:rPr lang="en-US" sz="1200" dirty="0">
                <a:solidFill>
                  <a:prstClr val="black"/>
                </a:solidFill>
                <a:latin typeface="Segoe UI" panose="020B0502040204020203" pitchFamily="34" charset="0"/>
                <a:cs typeface="Segoe UI" panose="020B0502040204020203" pitchFamily="34" charset="0"/>
              </a:rPr>
              <a:t>(Infrastructure as a Service) </a:t>
            </a:r>
            <a:endParaRPr lang="en-US" sz="1600" dirty="0">
              <a:solidFill>
                <a:prstClr val="black"/>
              </a:solidFill>
              <a:latin typeface="Segoe UI" panose="020B0502040204020203" pitchFamily="34" charset="0"/>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508097" y="6063378"/>
            <a:ext cx="6441416" cy="30217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sz="1400" b="1" dirty="0">
                <a:solidFill>
                  <a:prstClr val="white"/>
                </a:solidFill>
                <a:latin typeface="Segoe UI" panose="020B0502040204020203" pitchFamily="34" charset="0"/>
                <a:cs typeface="Segoe UI" panose="020B0502040204020203" pitchFamily="34" charset="0"/>
              </a:rPr>
              <a:t>Modernize</a:t>
            </a:r>
            <a:endParaRPr lang="en-US" sz="1400" dirty="0">
              <a:solidFill>
                <a:prstClr val="white"/>
              </a:solidFill>
              <a:latin typeface="Segoe UI" panose="020B0502040204020203" pitchFamily="34" charset="0"/>
              <a:cs typeface="Segoe UI" panose="020B0502040204020203" pitchFamily="34" charset="0"/>
            </a:endParaRPr>
          </a:p>
        </p:txBody>
      </p:sp>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1951" y="3559544"/>
            <a:ext cx="457096" cy="45709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219" y="3679129"/>
            <a:ext cx="457096" cy="457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02095" y="3737982"/>
            <a:ext cx="328057" cy="32805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00492" y="4071781"/>
            <a:ext cx="544668" cy="544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24" cstate="print">
            <a:duotone>
              <a:prstClr val="black"/>
              <a:schemeClr val="accent5">
                <a:tint val="45000"/>
                <a:satMod val="400000"/>
              </a:schemeClr>
            </a:duotone>
            <a:extLst>
              <a:ext uri="{BEBA8EAE-BF5A-486C-A8C5-ECC9F3942E4B}">
                <a14:imgProps xmlns:a14="http://schemas.microsoft.com/office/drawing/2010/main">
                  <a14:imgLayer r:embed="rId2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0150" y="3745134"/>
            <a:ext cx="615776" cy="323283"/>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511408" y="6409677"/>
            <a:ext cx="2522839" cy="29455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sz="1400" dirty="0">
                <a:solidFill>
                  <a:prstClr val="white"/>
                </a:solidFill>
                <a:latin typeface="Segoe UI" panose="020B0502040204020203" pitchFamily="34" charset="0"/>
                <a:cs typeface="Segoe UI" panose="020B0502040204020203" pitchFamily="34" charset="0"/>
              </a:rPr>
              <a:t>Minimal code changes</a:t>
            </a:r>
          </a:p>
        </p:txBody>
      </p:sp>
      <p:pic>
        <p:nvPicPr>
          <p:cNvPr id="103" name="Picture 102">
            <a:extLst>
              <a:ext uri="{FF2B5EF4-FFF2-40B4-BE49-F238E27FC236}">
                <a16:creationId xmlns:a16="http://schemas.microsoft.com/office/drawing/2014/main" id="{540FE429-8F92-4153-9961-BE1778D8707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100499" y="203759"/>
            <a:ext cx="761722" cy="165203"/>
          </a:xfrm>
          <a:prstGeom prst="rect">
            <a:avLst/>
          </a:prstGeom>
        </p:spPr>
      </p:pic>
      <p:sp>
        <p:nvSpPr>
          <p:cNvPr id="108" name="Rectangle 107">
            <a:extLst>
              <a:ext uri="{FF2B5EF4-FFF2-40B4-BE49-F238E27FC236}">
                <a16:creationId xmlns:a16="http://schemas.microsoft.com/office/drawing/2014/main" id="{016B61C2-374F-4ECC-94C4-A85A585FB1EF}"/>
              </a:ext>
            </a:extLst>
          </p:cNvPr>
          <p:cNvSpPr/>
          <p:nvPr/>
        </p:nvSpPr>
        <p:spPr>
          <a:xfrm>
            <a:off x="2934247" y="5711706"/>
            <a:ext cx="9015267" cy="290602"/>
          </a:xfrm>
          <a:prstGeom prst="rect">
            <a:avLst/>
          </a:prstGeom>
          <a:solidFill>
            <a:srgbClr val="2075B8"/>
          </a:solidFill>
          <a:ln w="10795" cap="flat" cmpd="sng" algn="ctr">
            <a:noFill/>
            <a:prstDash val="solid"/>
          </a:ln>
          <a:effectLst/>
        </p:spPr>
        <p:txBody>
          <a:bodyPr rtlCol="0" anchor="ctr"/>
          <a:lstStyle/>
          <a:p>
            <a:pPr algn="ctr" defTabSz="896215">
              <a:defRPr/>
            </a:pPr>
            <a:endParaRPr lang="en-US" kern="0">
              <a:solidFill>
                <a:srgbClr val="FFFFFF"/>
              </a:solidFill>
              <a:latin typeface="Segoe UI"/>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884477" y="5707664"/>
            <a:ext cx="9111766" cy="284652"/>
          </a:xfrm>
          <a:prstGeom prst="rect">
            <a:avLst/>
          </a:prstGeom>
        </p:spPr>
        <p:txBody>
          <a:bodyPr wrap="square" anchor="t">
            <a:spAutoFit/>
          </a:bodyPr>
          <a:lstStyle/>
          <a:p>
            <a:pPr algn="ctr" defTabSz="914049">
              <a:defRPr/>
            </a:pPr>
            <a:r>
              <a:rPr lang="en-US" sz="1225" b="1" dirty="0">
                <a:solidFill>
                  <a:prstClr val="white"/>
                </a:solidFill>
                <a:latin typeface="Segoe UI" panose="020B0502040204020203" pitchFamily="34" charset="0"/>
                <a:cs typeface="Segoe UI" panose="020B0502040204020203" pitchFamily="34" charset="0"/>
              </a:rPr>
              <a:t>Base Cloud Environment and cross-cutting concerns</a:t>
            </a:r>
            <a:r>
              <a:rPr lang="en-US" sz="1225" dirty="0">
                <a:solidFill>
                  <a:prstClr val="white"/>
                </a:solidFill>
                <a:latin typeface="Segoe UI" panose="020B0502040204020203" pitchFamily="34" charset="0"/>
                <a:cs typeface="Segoe UI" panose="020B0502040204020203" pitchFamily="34" charset="0"/>
              </a:rPr>
              <a:t>: </a:t>
            </a:r>
            <a:r>
              <a:rPr lang="en-US" sz="1225" dirty="0">
                <a:solidFill>
                  <a:prstClr val="white"/>
                </a:solidFill>
                <a:latin typeface="Segoe UI Light" panose="020B0502040204020203" pitchFamily="34" charset="0"/>
                <a:cs typeface="Segoe UI Light" panose="020B0502040204020203" pitchFamily="34" charset="0"/>
              </a:rPr>
              <a:t>Network, Hybrid-cloud, Identity/Auth, Cost control and Operations model</a:t>
            </a:r>
          </a:p>
        </p:txBody>
      </p:sp>
      <p:sp>
        <p:nvSpPr>
          <p:cNvPr id="79" name="Rounded Rectangle 4">
            <a:extLst>
              <a:ext uri="{FF2B5EF4-FFF2-40B4-BE49-F238E27FC236}">
                <a16:creationId xmlns:a16="http://schemas.microsoft.com/office/drawing/2014/main" id="{BB9CD331-87EA-462E-B606-4A743FD99752}"/>
              </a:ext>
            </a:extLst>
          </p:cNvPr>
          <p:cNvSpPr/>
          <p:nvPr/>
        </p:nvSpPr>
        <p:spPr>
          <a:xfrm>
            <a:off x="3599706" y="743625"/>
            <a:ext cx="3811044" cy="4923956"/>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a:defRPr/>
            </a:pPr>
            <a:endParaRPr lang="en-US">
              <a:ln w="50800">
                <a:solidFill>
                  <a:srgbClr val="FFFF00"/>
                </a:solidFill>
              </a:ln>
              <a:solidFill>
                <a:srgbClr val="FFFF00"/>
              </a:solidFill>
              <a:latin typeface="Segoe UI" pitchFamily="34" charset="0"/>
            </a:endParaRPr>
          </a:p>
        </p:txBody>
      </p:sp>
    </p:spTree>
    <p:extLst>
      <p:ext uri="{BB962C8B-B14F-4D97-AF65-F5344CB8AC3E}">
        <p14:creationId xmlns:p14="http://schemas.microsoft.com/office/powerpoint/2010/main" val="3838240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36" dirty="0">
                <a:solidFill>
                  <a:schemeClr val="tx1"/>
                </a:solidFill>
                <a:latin typeface="Segoe UI" panose="020B0502040204020203" pitchFamily="34" charset="0"/>
              </a:rPr>
              <a:t>客户评价</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F2569-DA95-4BAD-89F7-EFCDEF5BE3D1}"/>
              </a:ext>
            </a:extLst>
          </p:cNvPr>
          <p:cNvSpPr>
            <a:spLocks noGrp="1"/>
          </p:cNvSpPr>
          <p:nvPr>
            <p:ph type="title"/>
          </p:nvPr>
        </p:nvSpPr>
        <p:spPr/>
        <p:txBody>
          <a:bodyPr/>
          <a:lstStyle/>
          <a:p>
            <a:r>
              <a:rPr lang="zh-CN" altLang="en-US" dirty="0"/>
              <a:t>议程</a:t>
            </a:r>
          </a:p>
        </p:txBody>
      </p:sp>
      <p:sp>
        <p:nvSpPr>
          <p:cNvPr id="3" name="内容占位符 2">
            <a:extLst>
              <a:ext uri="{FF2B5EF4-FFF2-40B4-BE49-F238E27FC236}">
                <a16:creationId xmlns:a16="http://schemas.microsoft.com/office/drawing/2014/main" id="{8E933A99-3917-413C-AC79-2DB5091A127F}"/>
              </a:ext>
            </a:extLst>
          </p:cNvPr>
          <p:cNvSpPr>
            <a:spLocks noGrp="1"/>
          </p:cNvSpPr>
          <p:nvPr>
            <p:ph idx="1"/>
          </p:nvPr>
        </p:nvSpPr>
        <p:spPr>
          <a:xfrm>
            <a:off x="269241" y="1189178"/>
            <a:ext cx="11653521" cy="4709944"/>
          </a:xfrm>
        </p:spPr>
        <p:txBody>
          <a:bodyPr/>
          <a:lstStyle/>
          <a:p>
            <a:endParaRPr lang="en-US" altLang="zh-CN" dirty="0"/>
          </a:p>
          <a:p>
            <a:r>
              <a:rPr lang="zh-CN" altLang="en-US" dirty="0"/>
              <a:t>分析客户需求 </a:t>
            </a:r>
            <a:r>
              <a:rPr lang="en-US" altLang="zh-CN" dirty="0"/>
              <a:t>15 </a:t>
            </a:r>
            <a:r>
              <a:rPr lang="zh-CN" altLang="en-US" dirty="0"/>
              <a:t>分钟</a:t>
            </a:r>
          </a:p>
          <a:p>
            <a:r>
              <a:rPr lang="zh-CN" altLang="en-US" dirty="0"/>
              <a:t>设计解决方案 </a:t>
            </a:r>
            <a:r>
              <a:rPr lang="en-US" altLang="zh-CN" dirty="0"/>
              <a:t>60 </a:t>
            </a:r>
            <a:r>
              <a:rPr lang="zh-CN" altLang="en-US" dirty="0"/>
              <a:t>分钟</a:t>
            </a:r>
          </a:p>
          <a:p>
            <a:r>
              <a:rPr lang="zh-CN" altLang="en-US" dirty="0"/>
              <a:t>提出解决方案 </a:t>
            </a:r>
            <a:r>
              <a:rPr lang="en-US" altLang="zh-CN" dirty="0"/>
              <a:t>30 </a:t>
            </a:r>
            <a:r>
              <a:rPr lang="zh-CN" altLang="en-US" dirty="0"/>
              <a:t>分钟</a:t>
            </a:r>
          </a:p>
          <a:p>
            <a:r>
              <a:rPr lang="zh-CN" altLang="en-US" dirty="0"/>
              <a:t>总结               </a:t>
            </a:r>
            <a:r>
              <a:rPr lang="en-US" altLang="zh-CN" dirty="0"/>
              <a:t>15 </a:t>
            </a:r>
            <a:r>
              <a:rPr lang="zh-CN" altLang="en-US" dirty="0"/>
              <a:t>分钟</a:t>
            </a:r>
            <a:endParaRPr lang="en-US" altLang="zh-CN" dirty="0"/>
          </a:p>
          <a:p>
            <a:endParaRPr lang="en-US" altLang="zh-CN" dirty="0"/>
          </a:p>
          <a:p>
            <a:r>
              <a:rPr lang="zh-CN" altLang="en-US" dirty="0"/>
              <a:t>动手实验        </a:t>
            </a:r>
            <a:r>
              <a:rPr lang="en-US" altLang="zh-CN" dirty="0"/>
              <a:t>120 </a:t>
            </a:r>
            <a:r>
              <a:rPr lang="zh-CN" altLang="en-US" dirty="0"/>
              <a:t>分钟  </a:t>
            </a:r>
          </a:p>
        </p:txBody>
      </p:sp>
    </p:spTree>
    <p:extLst>
      <p:ext uri="{BB962C8B-B14F-4D97-AF65-F5344CB8AC3E}">
        <p14:creationId xmlns:p14="http://schemas.microsoft.com/office/powerpoint/2010/main" val="1655687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400" dirty="0">
                <a:solidFill>
                  <a:schemeClr val="tx1"/>
                </a:solidFill>
                <a:latin typeface="Segoe UI Light" panose="020B0502040204020203" pitchFamily="34" charset="0"/>
                <a:cs typeface="Segoe UI Light" panose="020B0502040204020203" pitchFamily="34" charset="0"/>
              </a:rPr>
              <a:t>摘要和学习目标</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3742563"/>
          </a:xfrm>
          <a:prstGeom prst="rect">
            <a:avLst/>
          </a:prstGeom>
          <a:noFill/>
        </p:spPr>
        <p:txBody>
          <a:bodyPr wrap="square" lIns="182880" tIns="146304" rIns="182880" bIns="146304" rtlCol="0">
            <a:spAutoFit/>
          </a:bodyPr>
          <a:lstStyle/>
          <a:p>
            <a:r>
              <a:rPr lang="zh-CN" altLang="en-US" sz="2800" dirty="0"/>
              <a:t>在此白板设计会话中，您与一个组组员合作，通过利用云服务设计一个解决方案，使遗留的本地应用程序和基础架构现代化。作为现代化工作的一部分，应用程序增强功能使用 </a:t>
            </a:r>
            <a:r>
              <a:rPr lang="en-US" altLang="zh-CN" sz="2800" dirty="0"/>
              <a:t>Web </a:t>
            </a:r>
            <a:r>
              <a:rPr lang="zh-CN" altLang="en-US" sz="2800" dirty="0"/>
              <a:t>和移动服务的组合添加，所有这些服务都使用 </a:t>
            </a:r>
            <a:r>
              <a:rPr lang="en-US" altLang="zh-CN" sz="2800" dirty="0"/>
              <a:t>Azure </a:t>
            </a:r>
            <a:r>
              <a:rPr lang="zh-CN" altLang="en-US" sz="2800" dirty="0"/>
              <a:t>活动目录进行保护。</a:t>
            </a:r>
          </a:p>
          <a:p>
            <a:endParaRPr lang="zh-CN" altLang="en-US" sz="2800" dirty="0"/>
          </a:p>
          <a:p>
            <a:r>
              <a:rPr lang="zh-CN" altLang="en-US" sz="2800" dirty="0"/>
              <a:t>在此白板设计课程结束时，您将能够为希望将服务从本地移动到云的组织设计现代化计划。</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400" dirty="0">
                <a:solidFill>
                  <a:schemeClr val="tx1"/>
                </a:solidFill>
                <a:latin typeface="Segoe UI Light" panose="020B0502040204020203" pitchFamily="34" charset="0"/>
                <a:cs typeface="Segoe UI Light" panose="020B0502040204020203" pitchFamily="34" charset="0"/>
              </a:rPr>
              <a:t>步骤</a:t>
            </a:r>
            <a:r>
              <a:rPr lang="en-US" sz="4400" dirty="0">
                <a:solidFill>
                  <a:schemeClr val="tx1"/>
                </a:solidFill>
                <a:latin typeface="Segoe UI Light" panose="020B0502040204020203" pitchFamily="34" charset="0"/>
                <a:cs typeface="Segoe UI Light" panose="020B0502040204020203" pitchFamily="34" charset="0"/>
              </a:rPr>
              <a:t> 1:  </a:t>
            </a:r>
            <a:r>
              <a:rPr lang="zh-CN" altLang="en-US" sz="4400" dirty="0">
                <a:solidFill>
                  <a:schemeClr val="tx1"/>
                </a:solidFill>
                <a:latin typeface="Segoe UI Light" panose="020B0502040204020203" pitchFamily="34" charset="0"/>
                <a:cs typeface="Segoe UI Light" panose="020B0502040204020203" pitchFamily="34" charset="0"/>
              </a:rPr>
              <a:t>查看客户案例</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763834"/>
          </a:xfrm>
          <a:prstGeom prst="rect">
            <a:avLst/>
          </a:prstGeom>
          <a:noFill/>
        </p:spPr>
        <p:txBody>
          <a:bodyPr wrap="square" lIns="182880" tIns="146304" rIns="182880" bIns="146304" rtlCol="0">
            <a:spAutoFit/>
          </a:bodyPr>
          <a:lstStyle/>
          <a:p>
            <a:pPr>
              <a:lnSpc>
                <a:spcPct val="90000"/>
              </a:lnSpc>
              <a:spcAft>
                <a:spcPts val="600"/>
              </a:spcAft>
            </a:pPr>
            <a:r>
              <a:rPr lang="zh-CN" altLang="en-US" sz="3600" dirty="0">
                <a:latin typeface="+mj-lt"/>
              </a:rPr>
              <a:t>结果</a:t>
            </a:r>
            <a:endParaRPr lang="en-US" sz="3600" dirty="0">
              <a:latin typeface="+mj-lt"/>
            </a:endParaRPr>
          </a:p>
          <a:p>
            <a:pPr>
              <a:lnSpc>
                <a:spcPct val="90000"/>
              </a:lnSpc>
              <a:spcAft>
                <a:spcPts val="600"/>
              </a:spcAft>
            </a:pPr>
            <a:r>
              <a:rPr lang="zh-CN" altLang="en-US" sz="2400" dirty="0">
                <a:latin typeface="Segoe UI Semilight" panose="020B0402040204020203" pitchFamily="34" charset="0"/>
                <a:cs typeface="Segoe UI Semilight" panose="020B0402040204020203" pitchFamily="34" charset="0"/>
              </a:rPr>
              <a:t>分析客户需求</a:t>
            </a:r>
            <a:endParaRPr lang="en-US" sz="2400" dirty="0"/>
          </a:p>
          <a:p>
            <a:pPr>
              <a:lnSpc>
                <a:spcPct val="90000"/>
              </a:lnSpc>
              <a:spcAft>
                <a:spcPts val="600"/>
              </a:spcAft>
            </a:pPr>
            <a:endParaRPr lang="en-US" sz="3600" dirty="0">
              <a:latin typeface="+mj-lt"/>
            </a:endParaRPr>
          </a:p>
          <a:p>
            <a:pPr>
              <a:lnSpc>
                <a:spcPct val="90000"/>
              </a:lnSpc>
              <a:spcAft>
                <a:spcPts val="600"/>
              </a:spcAft>
            </a:pPr>
            <a:r>
              <a:rPr lang="zh-CN" altLang="en-US" sz="3600" dirty="0">
                <a:latin typeface="+mj-lt"/>
              </a:rPr>
              <a:t>时间</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a:t>
            </a:r>
            <a:r>
              <a:rPr lang="zh-CN" altLang="en-US" sz="2400" dirty="0">
                <a:latin typeface="Segoe UI Semilight" panose="020B0402040204020203" pitchFamily="34" charset="0"/>
                <a:cs typeface="Segoe UI Semilight" panose="020B0402040204020203" pitchFamily="34" charset="0"/>
              </a:rPr>
              <a:t>分钟</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a:bodyPr>
          <a:lstStyle/>
          <a:p>
            <a:r>
              <a:rPr lang="zh-CN" altLang="en-US" sz="4900" dirty="0">
                <a:solidFill>
                  <a:schemeClr val="tx1"/>
                </a:solidFill>
                <a:cs typeface="Segoe UI" panose="020B0502040204020203" pitchFamily="34" charset="0"/>
              </a:rPr>
              <a:t>客户情况</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a:t>
            </a:r>
            <a:r>
              <a:rPr lang="zh-CN" altLang="en-US" sz="3600" dirty="0">
                <a:solidFill>
                  <a:schemeClr val="tx1"/>
                </a:solidFill>
                <a:latin typeface="+mj-lt"/>
              </a:rPr>
              <a:t>提供全方位的长期保险服务，以帮助投保不足的人。</a:t>
            </a:r>
            <a:endParaRPr lang="en-US" sz="3600" dirty="0">
              <a:solidFill>
                <a:schemeClr val="tx1"/>
              </a:solidFill>
              <a:latin typeface="+mj-lt"/>
            </a:endParaRPr>
          </a:p>
          <a:p>
            <a:endParaRPr lang="en-US" sz="3600" dirty="0">
              <a:solidFill>
                <a:schemeClr val="tx1"/>
              </a:solidFill>
              <a:latin typeface="+mj-lt"/>
            </a:endParaRPr>
          </a:p>
          <a:p>
            <a:r>
              <a:rPr lang="zh-CN" altLang="en-US" sz="3600" dirty="0">
                <a:solidFill>
                  <a:schemeClr val="tx1"/>
                </a:solidFill>
                <a:latin typeface="+mj-lt"/>
              </a:rPr>
              <a:t>他们正努力应对由于增长快于预期而超载的问题。</a:t>
            </a:r>
            <a:endParaRPr lang="en-US" sz="3600" dirty="0">
              <a:solidFill>
                <a:schemeClr val="tx1"/>
              </a:solidFill>
              <a:latin typeface="+mj-lt"/>
            </a:endParaRP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客户情况</a:t>
            </a:r>
            <a:r>
              <a:rPr lang="en-US" sz="4900" dirty="0">
                <a:solidFill>
                  <a:schemeClr val="tx1"/>
                </a:solidFill>
                <a:cs typeface="Segoe UI" panose="020B0502040204020203" pitchFamily="34" charset="0"/>
              </a:rPr>
              <a:t>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a:t>
            </a:r>
            <a:r>
              <a:rPr lang="zh-CN" altLang="en-US" sz="2800" dirty="0">
                <a:solidFill>
                  <a:schemeClr val="tx1"/>
                </a:solidFill>
                <a:latin typeface="+mj-lt"/>
              </a:rPr>
              <a:t>创建了一个名为</a:t>
            </a:r>
            <a:r>
              <a:rPr lang="en-US" altLang="zh-CN" sz="2800" dirty="0" err="1">
                <a:solidFill>
                  <a:schemeClr val="tx1"/>
                </a:solidFill>
                <a:latin typeface="+mj-lt"/>
              </a:rPr>
              <a:t>PolicyConnect</a:t>
            </a:r>
            <a:r>
              <a:rPr lang="zh-CN" altLang="en-US" sz="2800" dirty="0">
                <a:solidFill>
                  <a:schemeClr val="tx1"/>
                </a:solidFill>
                <a:latin typeface="+mj-lt"/>
              </a:rPr>
              <a:t>的自定义 </a:t>
            </a:r>
            <a:r>
              <a:rPr lang="en-US" altLang="zh-CN" sz="2800" dirty="0">
                <a:solidFill>
                  <a:schemeClr val="tx1"/>
                </a:solidFill>
                <a:latin typeface="+mj-lt"/>
              </a:rPr>
              <a:t>Windows </a:t>
            </a:r>
            <a:r>
              <a:rPr lang="zh-CN" altLang="en-US" sz="2800" dirty="0">
                <a:solidFill>
                  <a:schemeClr val="tx1"/>
                </a:solidFill>
                <a:latin typeface="+mj-lt"/>
              </a:rPr>
              <a:t>窗体应用，供其员工管理保单持有人信息。</a:t>
            </a:r>
            <a:r>
              <a:rPr lang="en-US" sz="2800" dirty="0">
                <a:solidFill>
                  <a:schemeClr val="tx1"/>
                </a:solidFill>
                <a:latin typeface="+mj-lt"/>
              </a:rPr>
              <a:t> </a:t>
            </a:r>
          </a:p>
          <a:p>
            <a:endParaRPr lang="en-US" sz="2800" dirty="0">
              <a:solidFill>
                <a:schemeClr val="tx1"/>
              </a:solidFill>
              <a:latin typeface="+mj-lt"/>
            </a:endParaRPr>
          </a:p>
          <a:p>
            <a:r>
              <a:rPr lang="zh-CN" altLang="en-US" sz="2800" dirty="0">
                <a:solidFill>
                  <a:schemeClr val="tx1"/>
                </a:solidFill>
                <a:latin typeface="+mj-lt"/>
              </a:rPr>
              <a:t>他们的数据存储在本地网络的 </a:t>
            </a:r>
            <a:r>
              <a:rPr lang="en-US" altLang="zh-CN" sz="2800" dirty="0">
                <a:solidFill>
                  <a:schemeClr val="tx1"/>
                </a:solidFill>
                <a:latin typeface="+mj-lt"/>
              </a:rPr>
              <a:t>SQL Server 2008 </a:t>
            </a:r>
            <a:r>
              <a:rPr lang="zh-CN" altLang="en-US" sz="2800" dirty="0">
                <a:solidFill>
                  <a:schemeClr val="tx1"/>
                </a:solidFill>
                <a:latin typeface="+mj-lt"/>
              </a:rPr>
              <a:t>数据库中，以及本地文件服务器上</a:t>
            </a:r>
            <a:br>
              <a:rPr lang="zh-CN" altLang="en-US" sz="2800" dirty="0">
                <a:solidFill>
                  <a:schemeClr val="tx1"/>
                </a:solidFill>
                <a:latin typeface="+mj-lt"/>
              </a:rPr>
            </a:br>
            <a:r>
              <a:rPr lang="zh-CN" altLang="en-US" sz="2800" dirty="0">
                <a:solidFill>
                  <a:schemeClr val="tx1"/>
                </a:solidFill>
              </a:rPr>
              <a:t>。</a:t>
            </a:r>
            <a:endParaRPr lang="en-US" sz="2800" dirty="0">
              <a:solidFill>
                <a:schemeClr val="tx1"/>
              </a:solidFill>
              <a:latin typeface="+mj-lt"/>
            </a:endParaRP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4900" dirty="0">
                <a:solidFill>
                  <a:schemeClr val="tx1"/>
                </a:solidFill>
                <a:cs typeface="Segoe UI" panose="020B0502040204020203" pitchFamily="34" charset="0"/>
              </a:rPr>
              <a:t>客户情况 </a:t>
            </a:r>
            <a:r>
              <a:rPr lang="en-US" sz="4900" dirty="0">
                <a:solidFill>
                  <a:schemeClr val="tx1"/>
                </a:solidFill>
                <a:cs typeface="Segoe UI" panose="020B0502040204020203" pitchFamily="34" charset="0"/>
              </a:rPr>
              <a:t>- 3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zh-CN" altLang="en-US" sz="2400" dirty="0">
                <a:solidFill>
                  <a:schemeClr val="tx1"/>
                </a:solidFill>
                <a:latin typeface="+mn-lt"/>
              </a:rPr>
              <a:t>员工依赖电子邮件作为文档管理任务的工作流引擎</a:t>
            </a:r>
            <a:endParaRPr lang="en-US" sz="2400" dirty="0">
              <a:solidFill>
                <a:schemeClr val="tx1"/>
              </a:solidFill>
              <a:latin typeface="+mn-lt"/>
            </a:endParaRP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zh-CN" altLang="en-US" sz="2400" dirty="0">
                <a:solidFill>
                  <a:schemeClr val="tx1"/>
                </a:solidFill>
                <a:latin typeface="+mn-lt"/>
              </a:rPr>
              <a:t>希望不需要每次都是通过自定义开发才能够获得见解，可以通过低代码方式进行开发</a:t>
            </a:r>
            <a:endParaRPr lang="en-US" sz="2400" dirty="0">
              <a:solidFill>
                <a:schemeClr val="tx1"/>
              </a:solidFill>
              <a:latin typeface="+mn-lt"/>
            </a:endParaRP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zh-CN" altLang="en-US" sz="2400" dirty="0">
                <a:solidFill>
                  <a:schemeClr val="tx1"/>
                </a:solidFill>
                <a:latin typeface="+mn-lt"/>
              </a:rPr>
              <a:t>希望可以直接通过</a:t>
            </a:r>
            <a:r>
              <a:rPr lang="en-US" altLang="zh-CN" sz="2400" dirty="0">
                <a:solidFill>
                  <a:schemeClr val="tx1"/>
                </a:solidFill>
                <a:latin typeface="+mn-lt"/>
              </a:rPr>
              <a:t>Web</a:t>
            </a:r>
            <a:r>
              <a:rPr lang="zh-CN" altLang="en-US" sz="2400" dirty="0">
                <a:solidFill>
                  <a:schemeClr val="tx1"/>
                </a:solidFill>
                <a:latin typeface="+mn-lt"/>
              </a:rPr>
              <a:t>和移动应用访问保单持有人信息系统而不需要通过</a:t>
            </a:r>
            <a:r>
              <a:rPr lang="en-US" altLang="zh-CN" sz="2400" dirty="0">
                <a:solidFill>
                  <a:schemeClr val="tx1"/>
                </a:solidFill>
                <a:latin typeface="+mn-lt"/>
              </a:rPr>
              <a:t>VPN</a:t>
            </a: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3846</Words>
  <Application>Microsoft Office PowerPoint</Application>
  <PresentationFormat>宽屏</PresentationFormat>
  <Paragraphs>329</Paragraphs>
  <Slides>31</Slides>
  <Notes>31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31</vt:i4>
      </vt:variant>
    </vt:vector>
  </HeadingPairs>
  <TitlesOfParts>
    <vt:vector size="40" baseType="lpstr">
      <vt:lpstr>Arial</vt:lpstr>
      <vt:lpstr>Calibri</vt:lpstr>
      <vt:lpstr>Consolas</vt:lpstr>
      <vt:lpstr>Segoe UI</vt:lpstr>
      <vt:lpstr>Segoe UI Light</vt:lpstr>
      <vt:lpstr>Segoe UI Semilight</vt:lpstr>
      <vt:lpstr>Wingdings</vt:lpstr>
      <vt:lpstr>2_Server and Cloud 2013</vt:lpstr>
      <vt:lpstr>C+E Readiness Template</vt:lpstr>
      <vt:lpstr>应用现代化</vt:lpstr>
      <vt:lpstr>PowerPoint 演示文稿</vt:lpstr>
      <vt:lpstr>PowerPoint 演示文稿</vt:lpstr>
      <vt:lpstr>议程</vt:lpstr>
      <vt:lpstr>摘要和学习目标</vt:lpstr>
      <vt:lpstr>步骤 1:  查看客户案例</vt:lpstr>
      <vt:lpstr>客户情况</vt:lpstr>
      <vt:lpstr>客户情况 - 2 </vt:lpstr>
      <vt:lpstr>客户情况 - 3 </vt:lpstr>
      <vt:lpstr>客户情况 - 4 </vt:lpstr>
      <vt:lpstr>客户需求 - 5 </vt:lpstr>
      <vt:lpstr>客户疑义</vt:lpstr>
      <vt:lpstr>常见方案</vt:lpstr>
      <vt:lpstr>步骤 2: 设计解决方案</vt:lpstr>
      <vt:lpstr>步骤 3:  提出解决方案</vt:lpstr>
      <vt:lpstr>总结</vt:lpstr>
      <vt:lpstr>首选目标受众</vt:lpstr>
      <vt:lpstr>首选解决方案 </vt:lpstr>
      <vt:lpstr>首选解决方案 - 2 </vt:lpstr>
      <vt:lpstr> 首选解决方案- 3 </vt:lpstr>
      <vt:lpstr> 首选解决方案 - 4 </vt:lpstr>
      <vt:lpstr>首选解决方案- 5 </vt:lpstr>
      <vt:lpstr>首选解决方案 - 6</vt:lpstr>
      <vt:lpstr>首选解决方案 - 7 </vt:lpstr>
      <vt:lpstr>首选解决方案 - 8 </vt:lpstr>
      <vt:lpstr>首选解决方案 - 9 </vt:lpstr>
      <vt:lpstr>首选解决方案 - 10 </vt:lpstr>
      <vt:lpstr>首选解决方案 – 11 </vt:lpstr>
      <vt:lpstr>首选异议处理 </vt:lpstr>
      <vt:lpstr>客户评价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2020-08-25T10:34:27Z</dcterms:modified>
</cp:coreProperties>
</file>